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heme/theme3.xml" ContentType="application/vnd.openxmlformats-officedocument.them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1.xml" ContentType="application/vnd.openxmlformats-officedocument.presentationml.notesSlide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tags/tag142.xml" ContentType="application/vnd.openxmlformats-officedocument.presentationml.tags+xml"/>
  <Override PartName="/ppt/notesSlides/notesSlide4.xml" ContentType="application/vnd.openxmlformats-officedocument.presentationml.notesSlide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18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3" r:id="rId5"/>
  </p:sldMasterIdLst>
  <p:notesMasterIdLst>
    <p:notesMasterId r:id="rId14"/>
  </p:notesMasterIdLst>
  <p:sldIdLst>
    <p:sldId id="525" r:id="rId6"/>
    <p:sldId id="5509" r:id="rId7"/>
    <p:sldId id="5505" r:id="rId8"/>
    <p:sldId id="5511" r:id="rId9"/>
    <p:sldId id="5514" r:id="rId10"/>
    <p:sldId id="5507" r:id="rId11"/>
    <p:sldId id="5512" r:id="rId12"/>
    <p:sldId id="5513" r:id="rId13"/>
  </p:sldIdLst>
  <p:sldSz cx="9906000" cy="6858000" type="A4"/>
  <p:notesSz cx="6807200" cy="9906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21">
          <p15:clr>
            <a:srgbClr val="A4A3A4"/>
          </p15:clr>
        </p15:guide>
        <p15:guide id="2" orient="horz" pos="5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3906" userDrawn="1">
          <p15:clr>
            <a:srgbClr val="A4A3A4"/>
          </p15:clr>
        </p15:guide>
        <p15:guide id="5" orient="horz" pos="1117">
          <p15:clr>
            <a:srgbClr val="A4A3A4"/>
          </p15:clr>
        </p15:guide>
        <p15:guide id="6" orient="horz" pos="4263">
          <p15:clr>
            <a:srgbClr val="A4A3A4"/>
          </p15:clr>
        </p15:guide>
        <p15:guide id="7" orient="horz" pos="3776">
          <p15:clr>
            <a:srgbClr val="A4A3A4"/>
          </p15:clr>
        </p15:guide>
        <p15:guide id="8" orient="horz" pos="4319">
          <p15:clr>
            <a:srgbClr val="A4A3A4"/>
          </p15:clr>
        </p15:guide>
        <p15:guide id="9" pos="126">
          <p15:clr>
            <a:srgbClr val="A4A3A4"/>
          </p15:clr>
        </p15:guide>
        <p15:guide id="10" pos="6114">
          <p15:clr>
            <a:srgbClr val="A4A3A4"/>
          </p15:clr>
        </p15:guide>
        <p15:guide id="11" pos="3120">
          <p15:clr>
            <a:srgbClr val="A4A3A4"/>
          </p15:clr>
        </p15:guide>
        <p15:guide id="12" pos="761" userDrawn="1">
          <p15:clr>
            <a:srgbClr val="A4A3A4"/>
          </p15:clr>
        </p15:guide>
        <p15:guide id="13" pos="3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hm Christopher [ AT | Vienna ]" initials="PC[A|V]" lastIdx="1" clrIdx="0">
    <p:extLst>
      <p:ext uri="{19B8F6BF-5375-455C-9EA6-DF929625EA0E}">
        <p15:presenceInfo xmlns:p15="http://schemas.microsoft.com/office/powerpoint/2012/main" userId="S-1-5-21-329068152-854245398-1957994488-63327" providerId="AD"/>
      </p:ext>
    </p:extLst>
  </p:cmAuthor>
  <p:cmAuthor id="2" name="Mohd Fadzli Anis Fariha [ MY | Kamunting ]" initials="MFAF[M|K]" lastIdx="2" clrIdx="1">
    <p:extLst>
      <p:ext uri="{19B8F6BF-5375-455C-9EA6-DF929625EA0E}">
        <p15:presenceInfo xmlns:p15="http://schemas.microsoft.com/office/powerpoint/2012/main" userId="S::fariha.fadzli@semperitgroup.com::7308e4c2-24eb-415f-bc87-b2347a04c97c" providerId="AD"/>
      </p:ext>
    </p:extLst>
  </p:cmAuthor>
  <p:cmAuthor id="3" name="Zimmermann Ines [ AT | Vienna ]" initials="ZI[A|V]" lastIdx="1" clrIdx="2">
    <p:extLst>
      <p:ext uri="{19B8F6BF-5375-455C-9EA6-DF929625EA0E}">
        <p15:presenceInfo xmlns:p15="http://schemas.microsoft.com/office/powerpoint/2012/main" userId="S::ines.zimmermann@semperitgroup.com::52b708ee-281e-4a92-bc60-4f5243f57e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004D94"/>
    <a:srgbClr val="48AD79"/>
    <a:srgbClr val="48AD15"/>
    <a:srgbClr val="D0D5E9"/>
    <a:srgbClr val="889AC7"/>
    <a:srgbClr val="EEEEEE"/>
    <a:srgbClr val="E4E4E4"/>
    <a:srgbClr val="EFF0F1"/>
    <a:srgbClr val="E3E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36" y="102"/>
      </p:cViewPr>
      <p:guideLst>
        <p:guide orient="horz" pos="721"/>
        <p:guide orient="horz" pos="51"/>
        <p:guide orient="horz" pos="4133"/>
        <p:guide orient="horz" pos="3906"/>
        <p:guide orient="horz" pos="1117"/>
        <p:guide orient="horz" pos="4263"/>
        <p:guide orient="horz" pos="3776"/>
        <p:guide orient="horz" pos="4319"/>
        <p:guide pos="126"/>
        <p:guide pos="6114"/>
        <p:guide pos="3120"/>
        <p:guide pos="761"/>
        <p:guide pos="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891924467657693E-2"/>
          <c:y val="6.3803680981595098E-2"/>
          <c:w val="0.95821615106468461"/>
          <c:h val="0.8723926380368097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48AD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C862-4E11-8AB6-680872641F8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862-4E11-8AB6-680872641F8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C862-4E11-8AB6-680872641F8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862-4E11-8AB6-680872641F83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12.78</c:v>
                </c:pt>
                <c:pt idx="1">
                  <c:v>11.39</c:v>
                </c:pt>
                <c:pt idx="2">
                  <c:v>11.3</c:v>
                </c:pt>
                <c:pt idx="3">
                  <c:v>10.39</c:v>
                </c:pt>
                <c:pt idx="4">
                  <c:v>9.8699999999999992</c:v>
                </c:pt>
                <c:pt idx="5">
                  <c:v>9.58</c:v>
                </c:pt>
                <c:pt idx="6">
                  <c:v>9.2899999999999991</c:v>
                </c:pt>
                <c:pt idx="7">
                  <c:v>9.1</c:v>
                </c:pt>
                <c:pt idx="8">
                  <c:v>9.06</c:v>
                </c:pt>
                <c:pt idx="9">
                  <c:v>9.01</c:v>
                </c:pt>
                <c:pt idx="10">
                  <c:v>8.9700000000000006</c:v>
                </c:pt>
                <c:pt idx="11">
                  <c:v>8.92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62-4E11-8AB6-680872641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51696776"/>
        <c:axId val="351694032"/>
      </c:barChart>
      <c:catAx>
        <c:axId val="3516967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351694032"/>
        <c:crosses val="min"/>
        <c:auto val="0"/>
        <c:lblAlgn val="ctr"/>
        <c:lblOffset val="100"/>
        <c:noMultiLvlLbl val="0"/>
      </c:catAx>
      <c:valAx>
        <c:axId val="351694032"/>
        <c:scaling>
          <c:orientation val="minMax"/>
          <c:max val="12.78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516967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876314682372739E-2"/>
          <c:y val="6.8331143232588695E-2"/>
          <c:w val="0.95624737063525456"/>
          <c:h val="0.8633377135348225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48AD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666-4A77-9AE2-7BBA7D4B3B1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666-4A77-9AE2-7BBA7D4B3B1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B666-4A77-9AE2-7BBA7D4B3B1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666-4A77-9AE2-7BBA7D4B3B1E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12.78</c:v>
                </c:pt>
                <c:pt idx="1">
                  <c:v>11.39</c:v>
                </c:pt>
                <c:pt idx="2">
                  <c:v>11.3</c:v>
                </c:pt>
                <c:pt idx="3">
                  <c:v>10.39</c:v>
                </c:pt>
                <c:pt idx="4">
                  <c:v>9.8699999999999992</c:v>
                </c:pt>
                <c:pt idx="5">
                  <c:v>9.58</c:v>
                </c:pt>
                <c:pt idx="6">
                  <c:v>9.2899999999999991</c:v>
                </c:pt>
                <c:pt idx="7">
                  <c:v>9.1</c:v>
                </c:pt>
                <c:pt idx="8">
                  <c:v>9.06</c:v>
                </c:pt>
                <c:pt idx="9">
                  <c:v>9.01</c:v>
                </c:pt>
                <c:pt idx="10">
                  <c:v>8.9700000000000006</c:v>
                </c:pt>
                <c:pt idx="11">
                  <c:v>8.92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66-4A77-9AE2-7BBA7D4B3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51699128"/>
        <c:axId val="351694816"/>
      </c:barChart>
      <c:catAx>
        <c:axId val="35169912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351694816"/>
        <c:crosses val="min"/>
        <c:auto val="0"/>
        <c:lblAlgn val="ctr"/>
        <c:lblOffset val="100"/>
        <c:noMultiLvlLbl val="0"/>
      </c:catAx>
      <c:valAx>
        <c:axId val="351694816"/>
        <c:scaling>
          <c:orientation val="minMax"/>
          <c:max val="12.78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5169912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67BC3-CCB1-4CE3-9C36-6AA0056E0408}" type="datetimeFigureOut">
              <a:rPr lang="de-AT" smtClean="0"/>
              <a:t>12.01.2023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20725" y="742950"/>
            <a:ext cx="536575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720" y="4705350"/>
            <a:ext cx="544576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5838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6D59D-DAC2-43A9-9B25-B065825239A3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820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https://www.croftsystems.net/oil-gas-blog/united-states-presents-climate-change-cuts-to-the-united-nations-but-will-other-nations-commit/</a:t>
            </a:r>
          </a:p>
          <a:p>
            <a:r>
              <a:rPr lang="hu-HU" dirty="0"/>
              <a:t>https://group.met.com/en/mind-the-fyouture/mindthefyouture/natural-gas-environmental-impact</a:t>
            </a:r>
          </a:p>
          <a:p>
            <a:r>
              <a:rPr lang="hu-HU" dirty="0"/>
              <a:t>https://www.gasvessel.eu/news/natural-gas-vs-coal-impact-on-the-environment/</a:t>
            </a:r>
          </a:p>
          <a:p>
            <a:r>
              <a:rPr lang="hu-HU" dirty="0"/>
              <a:t>https://en.wikipedia.org/wiki/Natural_gas</a:t>
            </a:r>
          </a:p>
          <a:p>
            <a:r>
              <a:rPr lang="hu-HU" dirty="0"/>
              <a:t>https://en.wikipedia.org/wiki/Coal#cite_note-IEAstats2-5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038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https://www.croftsystems.net/oil-gas-blog/united-states-presents-climate-change-cuts-to-the-united-nations-but-will-other-nations-commit/</a:t>
            </a:r>
          </a:p>
          <a:p>
            <a:r>
              <a:rPr lang="hu-HU" dirty="0"/>
              <a:t>https://group.met.com/en/mind-the-fyouture/mindthefyouture/natural-gas-environmental-impact</a:t>
            </a:r>
          </a:p>
          <a:p>
            <a:r>
              <a:rPr lang="hu-HU" dirty="0"/>
              <a:t>https://www.gasvessel.eu/news/natural-gas-vs-coal-impact-on-the-environment/</a:t>
            </a:r>
          </a:p>
          <a:p>
            <a:r>
              <a:rPr lang="hu-HU" dirty="0"/>
              <a:t>https://en.wikipedia.org/wiki/Natural_gas</a:t>
            </a:r>
          </a:p>
          <a:p>
            <a:r>
              <a:rPr lang="hu-HU" dirty="0"/>
              <a:t>https://en.wikipedia.org/wiki/Coal#cite_note-IEAstats2-5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6962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https://www.croftsystems.net/oil-gas-blog/united-states-presents-climate-change-cuts-to-the-united-nations-but-will-other-nations-commit/</a:t>
            </a:r>
          </a:p>
          <a:p>
            <a:r>
              <a:rPr lang="hu-HU"/>
              <a:t>https://group.met.com/en/mind-the-fyouture/mindthefyouture/natural-gas-environmental-impact</a:t>
            </a:r>
          </a:p>
          <a:p>
            <a:r>
              <a:rPr lang="hu-HU"/>
              <a:t>https://www.gasvessel.eu/news/natural-gas-vs-coal-impact-on-the-environment/</a:t>
            </a:r>
          </a:p>
          <a:p>
            <a:r>
              <a:rPr lang="hu-HU"/>
              <a:t>https://en.wikipedia.org/wiki/Natural_gas</a:t>
            </a:r>
          </a:p>
          <a:p>
            <a:r>
              <a:rPr lang="hu-HU"/>
              <a:t>https://en.wikipedia.org/wiki/Coal#cite_note-IEAstats2-5</a:t>
            </a:r>
          </a:p>
          <a:p>
            <a:r>
              <a:rPr lang="hu-HU"/>
              <a:t>https://www.forbes.com/sites/davidblackmon/2022/11/15/china-maintains-plans-for-massive-additional-coal-expansion/?sh=7786c6f52e35</a:t>
            </a:r>
          </a:p>
          <a:p>
            <a:r>
              <a:rPr lang="hu-HU"/>
              <a:t>https://www.newscientist.com/article/2317274-china-is-building-more-than-half-of-the-worlds-new-coal-power-plants/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094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https://www.croftsystems.net/oil-gas-blog/united-states-presents-climate-change-cuts-to-the-united-nations-but-will-other-nations-commit/</a:t>
            </a:r>
          </a:p>
          <a:p>
            <a:r>
              <a:rPr lang="hu-HU"/>
              <a:t>https://group.met.com/en/mind-the-fyouture/mindthefyouture/natural-gas-environmental-impact</a:t>
            </a:r>
          </a:p>
          <a:p>
            <a:r>
              <a:rPr lang="hu-HU"/>
              <a:t>https://www.gasvessel.eu/news/natural-gas-vs-coal-impact-on-the-environment/</a:t>
            </a:r>
          </a:p>
          <a:p>
            <a:r>
              <a:rPr lang="hu-HU"/>
              <a:t>https://en.wikipedia.org/wiki/Natural_gas</a:t>
            </a:r>
          </a:p>
          <a:p>
            <a:r>
              <a:rPr lang="hu-HU"/>
              <a:t>https://en.wikipedia.org/wiki/Coal#cite_note-IEAstats2-5</a:t>
            </a:r>
          </a:p>
          <a:p>
            <a:r>
              <a:rPr lang="hu-HU"/>
              <a:t>https://www.volker-quaschning.de/datserv/CO2-spez/index_e.php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6246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https://www.croftsystems.net/oil-gas-blog/united-states-presents-climate-change-cuts-to-the-united-nations-but-will-other-nations-commit/</a:t>
            </a:r>
          </a:p>
          <a:p>
            <a:r>
              <a:rPr lang="hu-HU"/>
              <a:t>https://group.met.com/en/mind-the-fyouture/mindthefyouture/natural-gas-environmental-impact</a:t>
            </a:r>
          </a:p>
          <a:p>
            <a:r>
              <a:rPr lang="hu-HU"/>
              <a:t>https://www.gasvessel.eu/news/natural-gas-vs-coal-impact-on-the-environment/</a:t>
            </a:r>
          </a:p>
          <a:p>
            <a:r>
              <a:rPr lang="hu-HU"/>
              <a:t>https://en.wikipedia.org/wiki/Natural_gas</a:t>
            </a:r>
          </a:p>
          <a:p>
            <a:r>
              <a:rPr lang="hu-HU"/>
              <a:t>https://en.wikipedia.org/wiki/Coal#cite_note-IEAstats2-5</a:t>
            </a:r>
          </a:p>
          <a:p>
            <a:r>
              <a:rPr lang="hu-HU"/>
              <a:t>https://www.volker-quaschning.de/datserv/CO2-spez/index_e.php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2165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5345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https://www.croftsystems.net/oil-gas-blog/united-states-presents-climate-change-cuts-to-the-united-nations-but-will-other-nations-commit/</a:t>
            </a:r>
          </a:p>
          <a:p>
            <a:r>
              <a:rPr lang="hu-HU"/>
              <a:t>https://group.met.com/en/mind-the-fyouture/mindthefyouture/natural-gas-environmental-impact</a:t>
            </a:r>
          </a:p>
          <a:p>
            <a:r>
              <a:rPr lang="hu-HU"/>
              <a:t>https://www.gasvessel.eu/news/natural-gas-vs-coal-impact-on-the-environment/</a:t>
            </a:r>
          </a:p>
          <a:p>
            <a:r>
              <a:rPr lang="hu-HU"/>
              <a:t>https://en.wikipedia.org/wiki/Natural_gas</a:t>
            </a:r>
          </a:p>
          <a:p>
            <a:r>
              <a:rPr lang="hu-HU"/>
              <a:t>https://en.wikipedia.org/wiki/Coal#cite_note-IEAstats2-5</a:t>
            </a:r>
          </a:p>
          <a:p>
            <a:r>
              <a:rPr lang="hu-HU"/>
              <a:t>https://www.volker-quaschning.de/datserv/CO2-spez/index_e.php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D59D-DAC2-43A9-9B25-B065825239A3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62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image" Target="../media/image3.png"/><Relationship Id="rId2" Type="http://schemas.openxmlformats.org/officeDocument/2006/relationships/tags" Target="../tags/tag16.xml"/><Relationship Id="rId16" Type="http://schemas.openxmlformats.org/officeDocument/2006/relationships/image" Target="../media/image4.png"/><Relationship Id="rId1" Type="http://schemas.openxmlformats.org/officeDocument/2006/relationships/vmlDrawing" Target="../drawings/vmlDrawing3.v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5" Type="http://schemas.openxmlformats.org/officeDocument/2006/relationships/image" Target="../media/image1.emf"/><Relationship Id="rId10" Type="http://schemas.openxmlformats.org/officeDocument/2006/relationships/tags" Target="../tags/tag24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3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4.png"/><Relationship Id="rId2" Type="http://schemas.openxmlformats.org/officeDocument/2006/relationships/tags" Target="../tags/tag27.xml"/><Relationship Id="rId16" Type="http://schemas.openxmlformats.org/officeDocument/2006/relationships/image" Target="../media/image1.emf"/><Relationship Id="rId1" Type="http://schemas.openxmlformats.org/officeDocument/2006/relationships/vmlDrawing" Target="../drawings/vmlDrawing4.v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oleObject" Target="../embeddings/oleObject4.bin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image" Target="../media/image4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image" Target="../media/image1.emf"/><Relationship Id="rId2" Type="http://schemas.openxmlformats.org/officeDocument/2006/relationships/tags" Target="../tags/tag39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5.v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5" Type="http://schemas.openxmlformats.org/officeDocument/2006/relationships/tags" Target="../tags/tag42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47.xml"/><Relationship Id="rId19" Type="http://schemas.openxmlformats.org/officeDocument/2006/relationships/image" Target="../media/image3.png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image" Target="../media/image1.emf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oleObject" Target="../embeddings/oleObject6.bin"/><Relationship Id="rId2" Type="http://schemas.openxmlformats.org/officeDocument/2006/relationships/tags" Target="../tags/tag52.xml"/><Relationship Id="rId16" Type="http://schemas.openxmlformats.org/officeDocument/2006/relationships/slideMaster" Target="../slideMasters/slideMaster1.xml"/><Relationship Id="rId20" Type="http://schemas.openxmlformats.org/officeDocument/2006/relationships/image" Target="../media/image3.png"/><Relationship Id="rId1" Type="http://schemas.openxmlformats.org/officeDocument/2006/relationships/vmlDrawing" Target="../drawings/vmlDrawing6.v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10" Type="http://schemas.openxmlformats.org/officeDocument/2006/relationships/tags" Target="../tags/tag60.xml"/><Relationship Id="rId19" Type="http://schemas.openxmlformats.org/officeDocument/2006/relationships/image" Target="../media/image4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8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image" Target="../media/image3.png"/><Relationship Id="rId2" Type="http://schemas.openxmlformats.org/officeDocument/2006/relationships/tags" Target="../tags/tag83.xml"/><Relationship Id="rId16" Type="http://schemas.openxmlformats.org/officeDocument/2006/relationships/image" Target="../media/image4.png"/><Relationship Id="rId1" Type="http://schemas.openxmlformats.org/officeDocument/2006/relationships/vmlDrawing" Target="../drawings/vmlDrawing13.v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5" Type="http://schemas.openxmlformats.org/officeDocument/2006/relationships/image" Target="../media/image1.emf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oleObject" Target="../embeddings/oleObject13.bin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image" Target="../media/image3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image" Target="../media/image4.png"/><Relationship Id="rId2" Type="http://schemas.openxmlformats.org/officeDocument/2006/relationships/tags" Target="../tags/tag94.xml"/><Relationship Id="rId16" Type="http://schemas.openxmlformats.org/officeDocument/2006/relationships/image" Target="../media/image1.emf"/><Relationship Id="rId1" Type="http://schemas.openxmlformats.org/officeDocument/2006/relationships/vmlDrawing" Target="../drawings/vmlDrawing14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oleObject" Target="../embeddings/oleObject14.bin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tags" Target="../tags/tag117.xml"/><Relationship Id="rId18" Type="http://schemas.openxmlformats.org/officeDocument/2006/relationships/image" Target="../media/image4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tags" Target="../tags/tag116.xml"/><Relationship Id="rId17" Type="http://schemas.openxmlformats.org/officeDocument/2006/relationships/image" Target="../media/image1.emf"/><Relationship Id="rId2" Type="http://schemas.openxmlformats.org/officeDocument/2006/relationships/tags" Target="../tags/tag106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15.vml"/><Relationship Id="rId6" Type="http://schemas.openxmlformats.org/officeDocument/2006/relationships/tags" Target="../tags/tag110.xml"/><Relationship Id="rId11" Type="http://schemas.openxmlformats.org/officeDocument/2006/relationships/tags" Target="../tags/tag115.xml"/><Relationship Id="rId5" Type="http://schemas.openxmlformats.org/officeDocument/2006/relationships/tags" Target="../tags/tag109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14.xml"/><Relationship Id="rId19" Type="http://schemas.openxmlformats.org/officeDocument/2006/relationships/image" Target="../media/image3.png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tags" Target="../tags/tag11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image" Target="../media/image1.emf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oleObject" Target="../embeddings/oleObject16.bin"/><Relationship Id="rId2" Type="http://schemas.openxmlformats.org/officeDocument/2006/relationships/tags" Target="../tags/tag119.xml"/><Relationship Id="rId16" Type="http://schemas.openxmlformats.org/officeDocument/2006/relationships/slideMaster" Target="../slideMasters/slideMaster2.xml"/><Relationship Id="rId20" Type="http://schemas.openxmlformats.org/officeDocument/2006/relationships/image" Target="../media/image3.png"/><Relationship Id="rId1" Type="http://schemas.openxmlformats.org/officeDocument/2006/relationships/vmlDrawing" Target="../drawings/vmlDrawing16.v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10" Type="http://schemas.openxmlformats.org/officeDocument/2006/relationships/tags" Target="../tags/tag127.xml"/><Relationship Id="rId19" Type="http://schemas.openxmlformats.org/officeDocument/2006/relationships/image" Target="../media/image4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3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3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3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3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emper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85818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0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"/>
          <a:stretch/>
        </p:blipFill>
        <p:spPr bwMode="auto">
          <a:xfrm>
            <a:off x="-1" y="0"/>
            <a:ext cx="325092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754800" y="2635382"/>
            <a:ext cx="5951175" cy="369332"/>
          </a:xfrm>
          <a:noFill/>
        </p:spPr>
        <p:txBody>
          <a:bodyPr wrap="square" lIns="0" tIns="0" rIns="0" bIns="0" anchor="b">
            <a:spAutoFit/>
          </a:bodyPr>
          <a:lstStyle>
            <a:lvl1pPr algn="l">
              <a:defRPr sz="2400" cap="all" baseline="0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Name of presentation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754800" y="3123561"/>
            <a:ext cx="5951175" cy="738664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noProof="0"/>
              <a:t>Date [Month DD, YYYY]</a:t>
            </a:r>
            <a:br>
              <a:rPr lang="en-GB" noProof="0"/>
            </a:br>
            <a:r>
              <a:rPr lang="en-GB" noProof="0"/>
              <a:t>Location</a:t>
            </a:r>
            <a:br>
              <a:rPr lang="en-GB" noProof="0"/>
            </a:br>
            <a:r>
              <a:rPr lang="en-GB" noProof="0"/>
              <a:t>Presenter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CC52D2B2-790E-48BA-941F-21FCE5BE1B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781028" y="6374684"/>
            <a:ext cx="1924947" cy="30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7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248102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3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673209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329054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90787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9"/>
            </p:custDataLst>
          </p:nvPr>
        </p:nvSpPr>
        <p:spPr>
          <a:xfrm>
            <a:off x="586800" y="6529490"/>
            <a:ext cx="1298432" cy="1538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0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1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2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9B7E4F64-7FFA-4671-8D05-4B37FC458A3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9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017472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4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326927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944258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56158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417892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0"/>
            </p:custDataLst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1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2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7AC5B691-2CD7-4DE7-90A5-9BD15E3BE84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28358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5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074927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692258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30958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392692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idx="16" hasCustomPrompt="1"/>
            <p:custDataLst>
              <p:tags r:id="rId9"/>
            </p:custDataLst>
          </p:nvPr>
        </p:nvSpPr>
        <p:spPr>
          <a:xfrm>
            <a:off x="2914650" y="454425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1"/>
            </p:custDataLst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2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3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4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057D487B-B4A7-4BF2-956B-2E901BFEF940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76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119880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4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1836738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45406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07140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368873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0"/>
            </p:custDataLst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1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2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25" name="Inhaltsplatzhalter 2"/>
          <p:cNvSpPr>
            <a:spLocks noGrp="1"/>
          </p:cNvSpPr>
          <p:nvPr>
            <p:ph idx="20" hasCustomPrompt="1"/>
            <p:custDataLst>
              <p:tags r:id="rId14"/>
            </p:custDataLst>
          </p:nvPr>
        </p:nvSpPr>
        <p:spPr>
          <a:xfrm>
            <a:off x="2914650" y="430606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26" name="Inhaltsplatzhalter 2"/>
          <p:cNvSpPr>
            <a:spLocks noGrp="1"/>
          </p:cNvSpPr>
          <p:nvPr>
            <p:ph idx="21" hasCustomPrompt="1"/>
            <p:custDataLst>
              <p:tags r:id="rId15"/>
            </p:custDataLst>
          </p:nvPr>
        </p:nvSpPr>
        <p:spPr>
          <a:xfrm>
            <a:off x="2914650" y="492339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299DA93-1CF7-4DDD-A475-F08B814ADEC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7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790112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365D21C8-6340-449E-8610-372B2035C12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7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strictly confidential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785968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906471" y="6512400"/>
            <a:ext cx="1356708" cy="19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chemeClr val="bg1"/>
                </a:solidFill>
              </a:rPr>
              <a:t>strictly confidential use</a:t>
            </a:r>
          </a:p>
        </p:txBody>
      </p:sp>
      <p:pic>
        <p:nvPicPr>
          <p:cNvPr id="18" name="Grafik 17" descr="Ein Bild, das Text enthält.&#10;&#10;Automatisch generierte Beschreibung">
            <a:extLst>
              <a:ext uri="{FF2B5EF4-FFF2-40B4-BE49-F238E27FC236}">
                <a16:creationId xmlns:a16="http://schemas.microsoft.com/office/drawing/2014/main" id="{71EA8878-875A-47F3-AEDC-3E25296A869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0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confidential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130164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684455" y="6512400"/>
            <a:ext cx="1800740" cy="190240"/>
          </a:xfrm>
          <a:prstGeom prst="rect">
            <a:avLst/>
          </a:prstGeom>
          <a:solidFill>
            <a:srgbClr val="FFD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rgbClr val="004D94"/>
                </a:solidFill>
              </a:rPr>
              <a:t>internal only &amp; confidential use</a:t>
            </a:r>
          </a:p>
        </p:txBody>
      </p:sp>
      <p:pic>
        <p:nvPicPr>
          <p:cNvPr id="18" name="Grafik 17" descr="Ein Bild, das Text enthält.&#10;&#10;Automatisch generierte Beschreibung">
            <a:extLst>
              <a:ext uri="{FF2B5EF4-FFF2-40B4-BE49-F238E27FC236}">
                <a16:creationId xmlns:a16="http://schemas.microsoft.com/office/drawing/2014/main" id="{2C595051-8A46-4870-873D-57D2B27C10E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3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public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513688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1298432" cy="153888"/>
          </a:xfrm>
        </p:spPr>
        <p:txBody>
          <a:bodyPr/>
          <a:lstStyle/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974598" y="6512400"/>
            <a:ext cx="1220453" cy="1902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chemeClr val="bg1"/>
                </a:solidFill>
              </a:rPr>
              <a:t>internal &amp; public use</a:t>
            </a:r>
          </a:p>
        </p:txBody>
      </p:sp>
      <p:pic>
        <p:nvPicPr>
          <p:cNvPr id="18" name="Grafik 17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6734CF-809B-415F-B670-E034C80F6AA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6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emper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754800" y="2635382"/>
            <a:ext cx="5951175" cy="369332"/>
          </a:xfrm>
          <a:noFill/>
        </p:spPr>
        <p:txBody>
          <a:bodyPr wrap="square" lIns="0" tIns="0" rIns="0" bIns="0" anchor="b">
            <a:spAutoFit/>
          </a:bodyPr>
          <a:lstStyle>
            <a:lvl1pPr algn="l">
              <a:defRPr sz="2400" cap="all" baseline="0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Name of presentation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754800" y="3123561"/>
            <a:ext cx="5951175" cy="738664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noProof="0"/>
              <a:t>Date [Month DD, YYYY]</a:t>
            </a:r>
            <a:br>
              <a:rPr lang="en-GB" noProof="0"/>
            </a:br>
            <a:r>
              <a:rPr lang="en-GB" noProof="0"/>
              <a:t>Location</a:t>
            </a:r>
            <a:br>
              <a:rPr lang="en-GB" noProof="0"/>
            </a:br>
            <a:r>
              <a:rPr lang="en-GB" noProof="0"/>
              <a:t>Presenter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6910B9-039F-46A7-AC2E-6C024CC59AE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0"/>
            <a:ext cx="3248687" cy="6858000"/>
          </a:xfrm>
          <a:prstGeom prst="rect">
            <a:avLst/>
          </a:prstGeom>
        </p:spPr>
      </p:pic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D7B9BB5C-A970-4381-A839-5A7FF45A65E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415749" y="6295870"/>
            <a:ext cx="2303077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1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3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673209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329054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90787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9"/>
            </p:custDataLst>
          </p:nvPr>
        </p:nvSpPr>
        <p:spPr>
          <a:xfrm>
            <a:off x="586800" y="6529490"/>
            <a:ext cx="1939634" cy="153888"/>
          </a:xfrm>
        </p:spPr>
        <p:txBody>
          <a:bodyPr/>
          <a:lstStyle/>
          <a:p>
            <a:pPr>
              <a:defRPr/>
            </a:pPr>
            <a:r>
              <a:rPr lang="en-GB"/>
              <a:t>Plant 7 Plus Update I  March 2021</a:t>
            </a:r>
            <a:endParaRPr lang="en-GB" noProof="0"/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0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1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2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FC60B527-AA1C-455A-AEE0-F9403AEE468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03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4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326927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944258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56158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417892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0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1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2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BE5283-86FB-4950-97FB-76E7EEC8D81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7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5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2074927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692258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30958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392692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idx="16" hasCustomPrompt="1"/>
            <p:custDataLst>
              <p:tags r:id="rId9"/>
            </p:custDataLst>
          </p:nvPr>
        </p:nvSpPr>
        <p:spPr>
          <a:xfrm>
            <a:off x="2914650" y="454425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1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2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3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4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D3F7BE79-7C73-48F8-B5DB-45897848E5A9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5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8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el 1"/>
          <p:cNvSpPr txBox="1">
            <a:spLocks/>
          </p:cNvSpPr>
          <p:nvPr userDrawn="1">
            <p:custDataLst>
              <p:tags r:id="rId3"/>
            </p:custDataLst>
          </p:nvPr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24" name="Picture 10" descr="Semperit Kreislogo blau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2914650" y="1836738"/>
            <a:ext cx="6991350" cy="504000"/>
          </a:xfrm>
          <a:prstGeom prst="rect">
            <a:avLst/>
          </a:prstGeom>
          <a:solidFill>
            <a:srgbClr val="004D94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1" kern="1200" dirty="0" smtClean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3" hasCustomPrompt="1"/>
            <p:custDataLst>
              <p:tags r:id="rId6"/>
            </p:custDataLst>
          </p:nvPr>
        </p:nvSpPr>
        <p:spPr>
          <a:xfrm>
            <a:off x="2914650" y="2454069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  <p:custDataLst>
              <p:tags r:id="rId7"/>
            </p:custDataLst>
          </p:nvPr>
        </p:nvSpPr>
        <p:spPr>
          <a:xfrm>
            <a:off x="2914650" y="3071400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  <p:custDataLst>
              <p:tags r:id="rId8"/>
            </p:custDataLst>
          </p:nvPr>
        </p:nvSpPr>
        <p:spPr>
          <a:xfrm>
            <a:off x="2914650" y="368873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Agenda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  <p:custDataLst>
              <p:tags r:id="rId10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8"/>
            <p:custDataLst>
              <p:tags r:id="rId11"/>
            </p:custDataLst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9"/>
            <p:custDataLst>
              <p:tags r:id="rId12"/>
            </p:custDataLst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9" name="Line 39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25" name="Inhaltsplatzhalter 2"/>
          <p:cNvSpPr>
            <a:spLocks noGrp="1"/>
          </p:cNvSpPr>
          <p:nvPr>
            <p:ph idx="20" hasCustomPrompt="1"/>
            <p:custDataLst>
              <p:tags r:id="rId14"/>
            </p:custDataLst>
          </p:nvPr>
        </p:nvSpPr>
        <p:spPr>
          <a:xfrm>
            <a:off x="2914650" y="430606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sp>
        <p:nvSpPr>
          <p:cNvPr id="26" name="Inhaltsplatzhalter 2"/>
          <p:cNvSpPr>
            <a:spLocks noGrp="1"/>
          </p:cNvSpPr>
          <p:nvPr>
            <p:ph idx="21" hasCustomPrompt="1"/>
            <p:custDataLst>
              <p:tags r:id="rId15"/>
            </p:custDataLst>
          </p:nvPr>
        </p:nvSpPr>
        <p:spPr>
          <a:xfrm>
            <a:off x="2914650" y="4923391"/>
            <a:ext cx="6991350" cy="504000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0" tIns="0" rIns="468000" bIns="0" anchor="ctr">
            <a:noAutofit/>
          </a:bodyPr>
          <a:lstStyle>
            <a:lvl1pPr marL="0" indent="0">
              <a:buNone/>
              <a:defRPr lang="de-DE" b="0" kern="1200" dirty="0" smtClean="0">
                <a:solidFill>
                  <a:srgbClr val="004D94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GB" noProof="0"/>
              <a:t>Agenda or Section item</a:t>
            </a:r>
          </a:p>
        </p:txBody>
      </p:sp>
      <p:pic>
        <p:nvPicPr>
          <p:cNvPr id="20" name="Grafik 19" descr="Ein Bild, das Text enthält.&#10;&#10;Automatisch generierte Beschreibung">
            <a:extLst>
              <a:ext uri="{FF2B5EF4-FFF2-40B4-BE49-F238E27FC236}">
                <a16:creationId xmlns:a16="http://schemas.microsoft.com/office/drawing/2014/main" id="{EA104ED0-D993-4229-8ACF-0BAEBB88CEF7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15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5D752201-1291-434F-997A-E22DCD6316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0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strictly confidential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pic>
        <p:nvPicPr>
          <p:cNvPr id="17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1200"/>
            <a:ext cx="9106498" cy="246221"/>
          </a:xfrm>
          <a:prstGeom prst="rect">
            <a:avLst/>
          </a:prstGeo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906471" y="6512400"/>
            <a:ext cx="1356708" cy="19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chemeClr val="bg1"/>
                </a:solidFill>
              </a:rPr>
              <a:t>strictly confidential use</a:t>
            </a:r>
          </a:p>
        </p:txBody>
      </p:sp>
      <p:pic>
        <p:nvPicPr>
          <p:cNvPr id="18" name="Grafik 1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AE38764-24B7-447F-B25E-BBC24D9F52E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9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confidential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0397"/>
            <a:ext cx="9106498" cy="24622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pic>
        <p:nvPicPr>
          <p:cNvPr id="10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 userDrawn="1"/>
        </p:nvSpPr>
        <p:spPr>
          <a:xfrm>
            <a:off x="5106043" y="6512400"/>
            <a:ext cx="957561" cy="190240"/>
          </a:xfrm>
          <a:prstGeom prst="rect">
            <a:avLst/>
          </a:prstGeom>
          <a:solidFill>
            <a:srgbClr val="FF9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rgbClr val="004D94"/>
                </a:solidFill>
              </a:rPr>
              <a:t>confidential use</a:t>
            </a: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C54AE3F2-46B2-4092-9BCF-6FA7A9C6C8E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4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internal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0397"/>
            <a:ext cx="9106498" cy="24622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pic>
        <p:nvPicPr>
          <p:cNvPr id="10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 userDrawn="1"/>
        </p:nvSpPr>
        <p:spPr>
          <a:xfrm>
            <a:off x="5084404" y="6512400"/>
            <a:ext cx="1000842" cy="1902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chemeClr val="tx1"/>
                </a:solidFill>
              </a:rPr>
              <a:t>internal use only</a:t>
            </a: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6A657A03-96C3-4944-B687-3F96BB9D1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32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public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"/>
          <p:cNvSpPr txBox="1">
            <a:spLocks/>
          </p:cNvSpPr>
          <p:nvPr userDrawn="1"/>
        </p:nvSpPr>
        <p:spPr bwMode="auto">
          <a:xfrm>
            <a:off x="610394" y="80962"/>
            <a:ext cx="9095587" cy="900000"/>
          </a:xfrm>
          <a:custGeom>
            <a:avLst/>
            <a:gdLst/>
            <a:ahLst/>
            <a:cxnLst/>
            <a:rect l="l" t="t" r="r" b="b"/>
            <a:pathLst>
              <a:path w="9095587" h="900000">
                <a:moveTo>
                  <a:pt x="0" y="0"/>
                </a:moveTo>
                <a:lnTo>
                  <a:pt x="9095587" y="0"/>
                </a:lnTo>
                <a:lnTo>
                  <a:pt x="9095587" y="900000"/>
                </a:lnTo>
                <a:lnTo>
                  <a:pt x="0" y="900000"/>
                </a:lnTo>
                <a:lnTo>
                  <a:pt x="0" y="899255"/>
                </a:lnTo>
                <a:cubicBezTo>
                  <a:pt x="152442" y="896356"/>
                  <a:pt x="292020" y="808269"/>
                  <a:pt x="366145" y="667991"/>
                </a:cubicBezTo>
                <a:cubicBezTo>
                  <a:pt x="437573" y="532815"/>
                  <a:pt x="437825" y="368688"/>
                  <a:pt x="366810" y="233272"/>
                </a:cubicBezTo>
                <a:cubicBezTo>
                  <a:pt x="292894" y="92325"/>
                  <a:pt x="152969" y="3657"/>
                  <a:pt x="0" y="676"/>
                </a:cubicBezTo>
                <a:close/>
              </a:path>
            </a:pathLst>
          </a:custGeom>
          <a:solidFill>
            <a:srgbClr val="004D94"/>
          </a:solidFill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180" y="80962"/>
            <a:ext cx="9118800" cy="900000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86800" y="1140397"/>
            <a:ext cx="9106498" cy="24622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 b="1" baseline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Subtitle (16 </a:t>
            </a:r>
            <a:r>
              <a:rPr lang="en-GB" noProof="0" err="1"/>
              <a:t>pt</a:t>
            </a:r>
            <a:r>
              <a:rPr lang="en-GB" noProof="0"/>
              <a:t>, bold), Measure title in the same text box (16 </a:t>
            </a:r>
            <a:r>
              <a:rPr lang="en-GB" noProof="0" err="1"/>
              <a:t>pt</a:t>
            </a:r>
            <a:r>
              <a:rPr lang="en-GB" noProof="0"/>
              <a:t>, regular)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200025" y="6465887"/>
            <a:ext cx="9505955" cy="0"/>
          </a:xfrm>
          <a:prstGeom prst="line">
            <a:avLst/>
          </a:prstGeom>
          <a:noFill/>
          <a:ln w="9525">
            <a:solidFill>
              <a:srgbClr val="004D9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noProof="0">
              <a:solidFill>
                <a:srgbClr val="000000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8"/>
          </p:nvPr>
        </p:nvSpPr>
        <p:spPr>
          <a:xfrm>
            <a:off x="586801" y="1773239"/>
            <a:ext cx="9106498" cy="4221162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2" name="Inhaltsplatzhalter 4"/>
          <p:cNvSpPr>
            <a:spLocks noGrp="1"/>
          </p:cNvSpPr>
          <p:nvPr>
            <p:ph sz="quarter" idx="22" hasCustomPrompt="1"/>
          </p:nvPr>
        </p:nvSpPr>
        <p:spPr>
          <a:xfrm>
            <a:off x="586801" y="6068636"/>
            <a:ext cx="9106498" cy="307777"/>
          </a:xfrm>
        </p:spPr>
        <p:txBody>
          <a:bodyPr anchor="b" anchorCtr="0">
            <a:spAutoFit/>
          </a:bodyPr>
          <a:lstStyle>
            <a:lvl1pPr>
              <a:spcBef>
                <a:spcPts val="0"/>
              </a:spcBef>
              <a:tabLst>
                <a:tab pos="182563" algn="l"/>
              </a:tabLst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noProof="0"/>
              <a:t>1)	Footnote</a:t>
            </a:r>
            <a:br>
              <a:rPr lang="en-GB" noProof="0"/>
            </a:br>
            <a:r>
              <a:rPr lang="en-GB" noProof="0"/>
              <a:t>Source: …</a:t>
            </a:r>
          </a:p>
        </p:txBody>
      </p:sp>
      <p:pic>
        <p:nvPicPr>
          <p:cNvPr id="10" name="Picture 10" descr="Semperit Kreislogo blau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153987"/>
            <a:ext cx="754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 userDrawn="1"/>
        </p:nvSpPr>
        <p:spPr>
          <a:xfrm>
            <a:off x="5261534" y="6512400"/>
            <a:ext cx="646578" cy="1902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noProof="0">
                <a:solidFill>
                  <a:schemeClr val="bg1"/>
                </a:solidFill>
              </a:rPr>
              <a:t>public use</a:t>
            </a: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26F09AFB-BDDE-4B8B-B51B-6C5CA517327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433" y="6505051"/>
            <a:ext cx="1756167" cy="2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5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18" Type="http://schemas.openxmlformats.org/officeDocument/2006/relationships/tags" Target="../tags/tag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17" Type="http://schemas.openxmlformats.org/officeDocument/2006/relationships/tags" Target="../tags/tag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6.xml"/><Relationship Id="rId20" Type="http://schemas.openxmlformats.org/officeDocument/2006/relationships/tags" Target="../tags/tag1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24" Type="http://schemas.openxmlformats.org/officeDocument/2006/relationships/tags" Target="../tags/tag14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5.xml"/><Relationship Id="rId23" Type="http://schemas.openxmlformats.org/officeDocument/2006/relationships/tags" Target="../tags/tag13.xml"/><Relationship Id="rId10" Type="http://schemas.openxmlformats.org/officeDocument/2006/relationships/theme" Target="../theme/theme1.xml"/><Relationship Id="rId19" Type="http://schemas.openxmlformats.org/officeDocument/2006/relationships/tags" Target="../tags/tag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4.xml"/><Relationship Id="rId22" Type="http://schemas.openxmlformats.org/officeDocument/2006/relationships/tags" Target="../tags/tag1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21" Type="http://schemas.openxmlformats.org/officeDocument/2006/relationships/tags" Target="../tags/tag78.xml"/><Relationship Id="rId7" Type="http://schemas.openxmlformats.org/officeDocument/2006/relationships/slideLayout" Target="../slideLayouts/slideLayout16.xml"/><Relationship Id="rId12" Type="http://schemas.openxmlformats.org/officeDocument/2006/relationships/vmlDrawing" Target="../drawings/vmlDrawing11.vml"/><Relationship Id="rId17" Type="http://schemas.openxmlformats.org/officeDocument/2006/relationships/tags" Target="../tags/tag74.xml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11.xml"/><Relationship Id="rId16" Type="http://schemas.openxmlformats.org/officeDocument/2006/relationships/tags" Target="../tags/tag73.xml"/><Relationship Id="rId20" Type="http://schemas.openxmlformats.org/officeDocument/2006/relationships/tags" Target="../tags/tag77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24" Type="http://schemas.openxmlformats.org/officeDocument/2006/relationships/tags" Target="../tags/tag81.xml"/><Relationship Id="rId5" Type="http://schemas.openxmlformats.org/officeDocument/2006/relationships/slideLayout" Target="../slideLayouts/slideLayout14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10" Type="http://schemas.openxmlformats.org/officeDocument/2006/relationships/slideLayout" Target="../slideLayouts/slideLayout19.xml"/><Relationship Id="rId19" Type="http://schemas.openxmlformats.org/officeDocument/2006/relationships/tags" Target="../tags/tag76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ags" Target="../tags/tag71.xml"/><Relationship Id="rId22" Type="http://schemas.openxmlformats.org/officeDocument/2006/relationships/tags" Target="../tags/tag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68933260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0DD68B4D-5569-45C4-8810-F7914ABFCF46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/>
            <a:endParaRPr lang="en-GB" sz="20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87180" y="80962"/>
            <a:ext cx="9118800" cy="900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Titelmasterformat durch Klicken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  <p:custDataLst>
              <p:tags r:id="rId15"/>
            </p:custDataLst>
          </p:nvPr>
        </p:nvSpPr>
        <p:spPr bwMode="auto">
          <a:xfrm>
            <a:off x="586800" y="6529490"/>
            <a:ext cx="12984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1000" b="0">
                <a:solidFill>
                  <a:srgbClr val="004D94"/>
                </a:solidFill>
              </a:defRPr>
            </a:lvl1pPr>
          </a:lstStyle>
          <a:p>
            <a:pPr>
              <a:defRPr/>
            </a:pPr>
            <a:r>
              <a:rPr lang="en-GB"/>
              <a:t>Monthly Team Meeting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00026" y="6529490"/>
            <a:ext cx="319088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GB" sz="1000" b="0" smtClean="0">
                <a:solidFill>
                  <a:srgbClr val="004D94"/>
                </a:solidFill>
              </a:defRPr>
            </a:lvl1pPr>
          </a:lstStyle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5003494" y="6529489"/>
            <a:ext cx="1155765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lang="en-GB" sz="1000" b="0" smtClean="0">
                <a:solidFill>
                  <a:srgbClr val="004D94"/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586799" y="1773238"/>
            <a:ext cx="9119175" cy="1423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noProof="0" err="1"/>
              <a:t>Textmasterformat</a:t>
            </a:r>
            <a:r>
              <a:rPr lang="en-GB" noProof="0"/>
              <a:t> </a:t>
            </a:r>
            <a:r>
              <a:rPr lang="en-GB" noProof="0" err="1"/>
              <a:t>bearbeiten</a:t>
            </a:r>
            <a:endParaRPr lang="en-GB" noProof="0"/>
          </a:p>
          <a:p>
            <a:pPr lvl="1"/>
            <a:r>
              <a:rPr lang="en-GB" noProof="0" err="1"/>
              <a:t>Zweite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2"/>
            <a:r>
              <a:rPr lang="en-GB" noProof="0" err="1"/>
              <a:t>Dritte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3"/>
            <a:r>
              <a:rPr lang="en-GB" noProof="0" err="1"/>
              <a:t>Vierte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4"/>
            <a:r>
              <a:rPr lang="en-GB" noProof="0" err="1"/>
              <a:t>Fünfte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</p:txBody>
      </p:sp>
      <p:sp>
        <p:nvSpPr>
          <p:cNvPr id="20" name="Textplatzhalter 5"/>
          <p:cNvSpPr txBox="1">
            <a:spLocks/>
          </p:cNvSpPr>
          <p:nvPr>
            <p:custDataLst>
              <p:tags r:id="rId16"/>
            </p:custDataLst>
          </p:nvPr>
        </p:nvSpPr>
        <p:spPr bwMode="auto">
          <a:xfrm>
            <a:off x="-507476" y="1268413"/>
            <a:ext cx="429062" cy="39200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</p:txBody>
      </p:sp>
      <p:sp>
        <p:nvSpPr>
          <p:cNvPr id="21" name="Textplatzhalter 5"/>
          <p:cNvSpPr txBox="1">
            <a:spLocks/>
          </p:cNvSpPr>
          <p:nvPr>
            <p:custDataLst>
              <p:tags r:id="rId17"/>
            </p:custDataLst>
          </p:nvPr>
        </p:nvSpPr>
        <p:spPr bwMode="auto">
          <a:xfrm>
            <a:off x="-507476" y="3125537"/>
            <a:ext cx="429062" cy="392004"/>
          </a:xfrm>
          <a:prstGeom prst="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77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148</a:t>
            </a:r>
          </a:p>
        </p:txBody>
      </p:sp>
      <p:sp>
        <p:nvSpPr>
          <p:cNvPr id="22" name="Textplatzhalter 5"/>
          <p:cNvSpPr txBox="1">
            <a:spLocks/>
          </p:cNvSpPr>
          <p:nvPr/>
        </p:nvSpPr>
        <p:spPr bwMode="auto">
          <a:xfrm>
            <a:off x="-507476" y="2196975"/>
            <a:ext cx="429062" cy="39200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215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38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23" name="Textplatzhalter 5"/>
          <p:cNvSpPr txBox="1">
            <a:spLocks/>
          </p:cNvSpPr>
          <p:nvPr>
            <p:custDataLst>
              <p:tags r:id="rId18"/>
            </p:custDataLst>
          </p:nvPr>
        </p:nvSpPr>
        <p:spPr bwMode="auto">
          <a:xfrm>
            <a:off x="-507476" y="4518380"/>
            <a:ext cx="429062" cy="392004"/>
          </a:xfrm>
          <a:prstGeom prst="rect">
            <a:avLst/>
          </a:prstGeom>
          <a:solidFill>
            <a:schemeClr val="accent4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113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125</a:t>
            </a:r>
          </a:p>
        </p:txBody>
      </p:sp>
      <p:sp>
        <p:nvSpPr>
          <p:cNvPr id="24" name="Textplatzhalter 5"/>
          <p:cNvSpPr txBox="1">
            <a:spLocks/>
          </p:cNvSpPr>
          <p:nvPr>
            <p:custDataLst>
              <p:tags r:id="rId19"/>
            </p:custDataLst>
          </p:nvPr>
        </p:nvSpPr>
        <p:spPr bwMode="auto">
          <a:xfrm>
            <a:off x="-507476" y="4982661"/>
            <a:ext cx="429062" cy="392004"/>
          </a:xfrm>
          <a:prstGeom prst="rect">
            <a:avLst/>
          </a:prstGeom>
          <a:solidFill>
            <a:schemeClr val="accent5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185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191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194</a:t>
            </a:r>
          </a:p>
        </p:txBody>
      </p:sp>
      <p:sp>
        <p:nvSpPr>
          <p:cNvPr id="25" name="Textplatzhalter 5"/>
          <p:cNvSpPr txBox="1">
            <a:spLocks/>
          </p:cNvSpPr>
          <p:nvPr>
            <p:custDataLst>
              <p:tags r:id="rId20"/>
            </p:custDataLst>
          </p:nvPr>
        </p:nvSpPr>
        <p:spPr bwMode="auto">
          <a:xfrm>
            <a:off x="-507476" y="5446942"/>
            <a:ext cx="429062" cy="392004"/>
          </a:xfrm>
          <a:prstGeom prst="rect">
            <a:avLst/>
          </a:prstGeom>
          <a:solidFill>
            <a:schemeClr val="accent6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227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232</a:t>
            </a:r>
          </a:p>
        </p:txBody>
      </p:sp>
      <p:sp>
        <p:nvSpPr>
          <p:cNvPr id="26" name="Textplatzhalter 5"/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-507476" y="3589818"/>
            <a:ext cx="429062" cy="392004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136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154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199</a:t>
            </a:r>
          </a:p>
        </p:txBody>
      </p:sp>
      <p:sp>
        <p:nvSpPr>
          <p:cNvPr id="27" name="Textplatzhalter 5"/>
          <p:cNvSpPr txBox="1">
            <a:spLocks/>
          </p:cNvSpPr>
          <p:nvPr>
            <p:custDataLst>
              <p:tags r:id="rId22"/>
            </p:custDataLst>
          </p:nvPr>
        </p:nvSpPr>
        <p:spPr bwMode="auto">
          <a:xfrm>
            <a:off x="-507476" y="4054099"/>
            <a:ext cx="429062" cy="392004"/>
          </a:xfrm>
          <a:prstGeom prst="rect">
            <a:avLst/>
          </a:prstGeom>
          <a:solidFill>
            <a:schemeClr val="accent3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208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213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233</a:t>
            </a:r>
          </a:p>
        </p:txBody>
      </p:sp>
      <p:sp>
        <p:nvSpPr>
          <p:cNvPr id="28" name="Textplatzhalter 5"/>
          <p:cNvSpPr txBox="1">
            <a:spLocks/>
          </p:cNvSpPr>
          <p:nvPr/>
        </p:nvSpPr>
        <p:spPr bwMode="auto">
          <a:xfrm>
            <a:off x="-507476" y="1732694"/>
            <a:ext cx="429062" cy="392004"/>
          </a:xfrm>
          <a:prstGeom prst="rect">
            <a:avLst/>
          </a:prstGeom>
          <a:solidFill>
            <a:schemeClr val="tx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9" name="Textplatzhalter 5"/>
          <p:cNvSpPr txBox="1">
            <a:spLocks/>
          </p:cNvSpPr>
          <p:nvPr>
            <p:custDataLst>
              <p:tags r:id="rId23"/>
            </p:custDataLst>
          </p:nvPr>
        </p:nvSpPr>
        <p:spPr bwMode="auto">
          <a:xfrm>
            <a:off x="-507476" y="2661256"/>
            <a:ext cx="429062" cy="392004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118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175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55</a:t>
            </a:r>
          </a:p>
        </p:txBody>
      </p:sp>
      <p:sp>
        <p:nvSpPr>
          <p:cNvPr id="30" name="Textplatzhalter 5"/>
          <p:cNvSpPr txBox="1">
            <a:spLocks/>
          </p:cNvSpPr>
          <p:nvPr>
            <p:custDataLst>
              <p:tags r:id="rId24"/>
            </p:custDataLst>
          </p:nvPr>
        </p:nvSpPr>
        <p:spPr bwMode="auto">
          <a:xfrm>
            <a:off x="-507476" y="5911223"/>
            <a:ext cx="429062" cy="392004"/>
          </a:xfrm>
          <a:prstGeom prst="rect">
            <a:avLst/>
          </a:prstGeom>
          <a:solidFill>
            <a:srgbClr val="FFDF4F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223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79</a:t>
            </a:r>
          </a:p>
        </p:txBody>
      </p:sp>
      <p:sp>
        <p:nvSpPr>
          <p:cNvPr id="31" name="Textplatzhalter 5"/>
          <p:cNvSpPr txBox="1">
            <a:spLocks/>
          </p:cNvSpPr>
          <p:nvPr/>
        </p:nvSpPr>
        <p:spPr bwMode="auto">
          <a:xfrm>
            <a:off x="-507476" y="6375509"/>
            <a:ext cx="429062" cy="392004"/>
          </a:xfrm>
          <a:prstGeom prst="rect">
            <a:avLst/>
          </a:prstGeom>
          <a:solidFill>
            <a:srgbClr val="FF9A05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154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7" r:id="rId3"/>
    <p:sldLayoutId id="2147483658" r:id="rId4"/>
    <p:sldLayoutId id="2147483659" r:id="rId5"/>
    <p:sldLayoutId id="2147483651" r:id="rId6"/>
    <p:sldLayoutId id="2147483660" r:id="rId7"/>
    <p:sldLayoutId id="2147483661" r:id="rId8"/>
    <p:sldLayoutId id="2147483662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ts val="600"/>
        </a:spcBef>
        <a:spcAft>
          <a:spcPct val="0"/>
        </a:spcAft>
        <a:buClrTx/>
        <a:buFontTx/>
        <a:buNone/>
        <a:defRPr lang="en-US" sz="1600" b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79388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lang="en-US" sz="1600" dirty="0" smtClean="0">
          <a:solidFill>
            <a:schemeClr val="tx1"/>
          </a:solidFill>
          <a:latin typeface="+mn-lt"/>
          <a:cs typeface="+mn-cs"/>
        </a:defRPr>
      </a:lvl2pPr>
      <a:lvl3pPr marL="447675" indent="-2508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lang="de-DE" sz="1600" dirty="0" smtClean="0">
          <a:solidFill>
            <a:schemeClr val="tx1"/>
          </a:solidFill>
          <a:latin typeface="+mn-lt"/>
          <a:cs typeface="+mn-cs"/>
        </a:defRPr>
      </a:lvl3pPr>
      <a:lvl4pPr marL="657225" indent="-209550" algn="l" rtl="0" eaLnBrk="1" fontAlgn="base" hangingPunct="1">
        <a:spcBef>
          <a:spcPts val="300"/>
        </a:spcBef>
        <a:spcAft>
          <a:spcPct val="0"/>
        </a:spcAft>
        <a:buClr>
          <a:srgbClr val="004D94"/>
        </a:buClr>
        <a:buFont typeface="Wingdings" pitchFamily="2" charset="2"/>
        <a:buChar char="§"/>
        <a:defRPr lang="de-DE" sz="1600" dirty="0" smtClean="0">
          <a:solidFill>
            <a:schemeClr val="tx1"/>
          </a:solidFill>
          <a:latin typeface="+mn-lt"/>
          <a:cs typeface="+mn-cs"/>
        </a:defRPr>
      </a:lvl4pPr>
      <a:lvl5pPr marL="877888" indent="-223838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Arial" pitchFamily="34" charset="0"/>
        <a:buChar char="&gt;"/>
        <a:defRPr lang="en-GB" sz="1600" dirty="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6132088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87180" y="80962"/>
            <a:ext cx="9118800" cy="900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30000" tIns="36000" rIns="360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Titelmasterformat durch Klicken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  <p:custDataLst>
              <p:tags r:id="rId15"/>
            </p:custDataLst>
          </p:nvPr>
        </p:nvSpPr>
        <p:spPr bwMode="auto">
          <a:xfrm>
            <a:off x="586800" y="6529490"/>
            <a:ext cx="293189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1000" b="0">
                <a:solidFill>
                  <a:srgbClr val="004D94"/>
                </a:solidFill>
              </a:defRPr>
            </a:lvl1pPr>
          </a:lstStyle>
          <a:p>
            <a:pPr>
              <a:defRPr/>
            </a:pPr>
            <a:r>
              <a:rPr lang="en-GB" noProof="0"/>
              <a:t>Name of presentation  I  Author  I  Month DD, YYYY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00026" y="6529490"/>
            <a:ext cx="319088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GB" sz="1000" b="0" smtClean="0">
                <a:solidFill>
                  <a:srgbClr val="004D94"/>
                </a:solidFill>
              </a:defRPr>
            </a:lvl1pPr>
          </a:lstStyle>
          <a:p>
            <a:fld id="{44541689-058E-4A56-B44C-37859314BE5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5003494" y="6529489"/>
            <a:ext cx="1155765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lang="en-GB" sz="1000" b="0" smtClean="0">
                <a:solidFill>
                  <a:srgbClr val="004D94"/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586799" y="1773238"/>
            <a:ext cx="9119175" cy="1423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noProof="0" err="1"/>
              <a:t>Textmasterformat</a:t>
            </a:r>
            <a:r>
              <a:rPr lang="en-GB" noProof="0"/>
              <a:t> </a:t>
            </a:r>
            <a:r>
              <a:rPr lang="en-GB" noProof="0" err="1"/>
              <a:t>bearbeiten</a:t>
            </a:r>
            <a:endParaRPr lang="en-GB" noProof="0"/>
          </a:p>
          <a:p>
            <a:pPr lvl="1"/>
            <a:r>
              <a:rPr lang="en-GB" noProof="0" err="1"/>
              <a:t>Zweite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2"/>
            <a:r>
              <a:rPr lang="en-GB" noProof="0" err="1"/>
              <a:t>Dritte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3"/>
            <a:r>
              <a:rPr lang="en-GB" noProof="0" err="1"/>
              <a:t>Vierte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4"/>
            <a:r>
              <a:rPr lang="en-GB" noProof="0" err="1"/>
              <a:t>Fünfte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</p:txBody>
      </p:sp>
      <p:sp>
        <p:nvSpPr>
          <p:cNvPr id="20" name="Textplatzhalter 5"/>
          <p:cNvSpPr txBox="1">
            <a:spLocks/>
          </p:cNvSpPr>
          <p:nvPr>
            <p:custDataLst>
              <p:tags r:id="rId16"/>
            </p:custDataLst>
          </p:nvPr>
        </p:nvSpPr>
        <p:spPr bwMode="auto">
          <a:xfrm>
            <a:off x="-507476" y="1268413"/>
            <a:ext cx="429062" cy="39200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</p:txBody>
      </p:sp>
      <p:sp>
        <p:nvSpPr>
          <p:cNvPr id="21" name="Textplatzhalter 5"/>
          <p:cNvSpPr txBox="1">
            <a:spLocks/>
          </p:cNvSpPr>
          <p:nvPr>
            <p:custDataLst>
              <p:tags r:id="rId17"/>
            </p:custDataLst>
          </p:nvPr>
        </p:nvSpPr>
        <p:spPr bwMode="auto">
          <a:xfrm>
            <a:off x="-507476" y="3125537"/>
            <a:ext cx="429062" cy="392004"/>
          </a:xfrm>
          <a:prstGeom prst="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77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148</a:t>
            </a:r>
          </a:p>
        </p:txBody>
      </p:sp>
      <p:sp>
        <p:nvSpPr>
          <p:cNvPr id="22" name="Textplatzhalter 5"/>
          <p:cNvSpPr txBox="1">
            <a:spLocks/>
          </p:cNvSpPr>
          <p:nvPr/>
        </p:nvSpPr>
        <p:spPr bwMode="auto">
          <a:xfrm>
            <a:off x="-507476" y="2196975"/>
            <a:ext cx="429062" cy="39200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215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38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23" name="Textplatzhalter 5"/>
          <p:cNvSpPr txBox="1">
            <a:spLocks/>
          </p:cNvSpPr>
          <p:nvPr>
            <p:custDataLst>
              <p:tags r:id="rId18"/>
            </p:custDataLst>
          </p:nvPr>
        </p:nvSpPr>
        <p:spPr bwMode="auto">
          <a:xfrm>
            <a:off x="-507476" y="4518380"/>
            <a:ext cx="429062" cy="392004"/>
          </a:xfrm>
          <a:prstGeom prst="rect">
            <a:avLst/>
          </a:prstGeom>
          <a:solidFill>
            <a:schemeClr val="accent4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113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125</a:t>
            </a:r>
          </a:p>
        </p:txBody>
      </p:sp>
      <p:sp>
        <p:nvSpPr>
          <p:cNvPr id="24" name="Textplatzhalter 5"/>
          <p:cNvSpPr txBox="1">
            <a:spLocks/>
          </p:cNvSpPr>
          <p:nvPr>
            <p:custDataLst>
              <p:tags r:id="rId19"/>
            </p:custDataLst>
          </p:nvPr>
        </p:nvSpPr>
        <p:spPr bwMode="auto">
          <a:xfrm>
            <a:off x="-507476" y="4982661"/>
            <a:ext cx="429062" cy="392004"/>
          </a:xfrm>
          <a:prstGeom prst="rect">
            <a:avLst/>
          </a:prstGeom>
          <a:solidFill>
            <a:schemeClr val="accent5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185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191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194</a:t>
            </a:r>
          </a:p>
        </p:txBody>
      </p:sp>
      <p:sp>
        <p:nvSpPr>
          <p:cNvPr id="25" name="Textplatzhalter 5"/>
          <p:cNvSpPr txBox="1">
            <a:spLocks/>
          </p:cNvSpPr>
          <p:nvPr>
            <p:custDataLst>
              <p:tags r:id="rId20"/>
            </p:custDataLst>
          </p:nvPr>
        </p:nvSpPr>
        <p:spPr bwMode="auto">
          <a:xfrm>
            <a:off x="-507476" y="5446942"/>
            <a:ext cx="429062" cy="392004"/>
          </a:xfrm>
          <a:prstGeom prst="rect">
            <a:avLst/>
          </a:prstGeom>
          <a:solidFill>
            <a:schemeClr val="accent6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227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232</a:t>
            </a:r>
          </a:p>
        </p:txBody>
      </p:sp>
      <p:sp>
        <p:nvSpPr>
          <p:cNvPr id="26" name="Textplatzhalter 5"/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-507476" y="3589818"/>
            <a:ext cx="429062" cy="392004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136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154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199</a:t>
            </a:r>
          </a:p>
        </p:txBody>
      </p:sp>
      <p:sp>
        <p:nvSpPr>
          <p:cNvPr id="27" name="Textplatzhalter 5"/>
          <p:cNvSpPr txBox="1">
            <a:spLocks/>
          </p:cNvSpPr>
          <p:nvPr>
            <p:custDataLst>
              <p:tags r:id="rId22"/>
            </p:custDataLst>
          </p:nvPr>
        </p:nvSpPr>
        <p:spPr bwMode="auto">
          <a:xfrm>
            <a:off x="-507476" y="4054099"/>
            <a:ext cx="429062" cy="392004"/>
          </a:xfrm>
          <a:prstGeom prst="rect">
            <a:avLst/>
          </a:prstGeom>
          <a:solidFill>
            <a:schemeClr val="accent3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208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213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233</a:t>
            </a:r>
          </a:p>
        </p:txBody>
      </p:sp>
      <p:sp>
        <p:nvSpPr>
          <p:cNvPr id="28" name="Textplatzhalter 5"/>
          <p:cNvSpPr txBox="1">
            <a:spLocks/>
          </p:cNvSpPr>
          <p:nvPr/>
        </p:nvSpPr>
        <p:spPr bwMode="auto">
          <a:xfrm>
            <a:off x="-507476" y="1732694"/>
            <a:ext cx="429062" cy="392004"/>
          </a:xfrm>
          <a:prstGeom prst="rect">
            <a:avLst/>
          </a:prstGeom>
          <a:solidFill>
            <a:schemeClr val="tx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9" name="Textplatzhalter 5"/>
          <p:cNvSpPr txBox="1">
            <a:spLocks/>
          </p:cNvSpPr>
          <p:nvPr>
            <p:custDataLst>
              <p:tags r:id="rId23"/>
            </p:custDataLst>
          </p:nvPr>
        </p:nvSpPr>
        <p:spPr bwMode="auto">
          <a:xfrm>
            <a:off x="-507476" y="2661256"/>
            <a:ext cx="429062" cy="392004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118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175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chemeClr val="bg1"/>
                </a:solidFill>
              </a:rPr>
              <a:t>55</a:t>
            </a:r>
          </a:p>
        </p:txBody>
      </p:sp>
      <p:sp>
        <p:nvSpPr>
          <p:cNvPr id="30" name="Textplatzhalter 5"/>
          <p:cNvSpPr txBox="1">
            <a:spLocks/>
          </p:cNvSpPr>
          <p:nvPr>
            <p:custDataLst>
              <p:tags r:id="rId24"/>
            </p:custDataLst>
          </p:nvPr>
        </p:nvSpPr>
        <p:spPr bwMode="auto">
          <a:xfrm>
            <a:off x="-507476" y="5911223"/>
            <a:ext cx="429062" cy="392004"/>
          </a:xfrm>
          <a:prstGeom prst="rect">
            <a:avLst/>
          </a:prstGeom>
          <a:solidFill>
            <a:srgbClr val="FFDF4F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223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79</a:t>
            </a:r>
          </a:p>
        </p:txBody>
      </p:sp>
      <p:sp>
        <p:nvSpPr>
          <p:cNvPr id="31" name="Textplatzhalter 5"/>
          <p:cNvSpPr txBox="1">
            <a:spLocks/>
          </p:cNvSpPr>
          <p:nvPr/>
        </p:nvSpPr>
        <p:spPr bwMode="auto">
          <a:xfrm>
            <a:off x="-507476" y="6375509"/>
            <a:ext cx="429062" cy="392004"/>
          </a:xfrm>
          <a:prstGeom prst="rect">
            <a:avLst/>
          </a:prstGeom>
          <a:solidFill>
            <a:srgbClr val="FF9A05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8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6270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806450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9858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Wingdings" pitchFamily="2" charset="2"/>
              <a:buChar char="§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255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154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800" noProof="0">
                <a:solidFill>
                  <a:srgbClr val="0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3823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ts val="600"/>
        </a:spcBef>
        <a:spcAft>
          <a:spcPct val="0"/>
        </a:spcAft>
        <a:buClrTx/>
        <a:buFontTx/>
        <a:buNone/>
        <a:defRPr lang="en-US" sz="1600" b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79388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lang="en-US" sz="1600" dirty="0" smtClean="0">
          <a:solidFill>
            <a:schemeClr val="tx1"/>
          </a:solidFill>
          <a:latin typeface="+mn-lt"/>
          <a:cs typeface="+mn-cs"/>
        </a:defRPr>
      </a:lvl2pPr>
      <a:lvl3pPr marL="447675" indent="-2508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lang="de-DE" sz="1600" dirty="0" smtClean="0">
          <a:solidFill>
            <a:schemeClr val="tx1"/>
          </a:solidFill>
          <a:latin typeface="+mn-lt"/>
          <a:cs typeface="+mn-cs"/>
        </a:defRPr>
      </a:lvl3pPr>
      <a:lvl4pPr marL="657225" indent="-209550" algn="l" rtl="0" eaLnBrk="1" fontAlgn="base" hangingPunct="1">
        <a:spcBef>
          <a:spcPts val="300"/>
        </a:spcBef>
        <a:spcAft>
          <a:spcPct val="0"/>
        </a:spcAft>
        <a:buClr>
          <a:srgbClr val="004D94"/>
        </a:buClr>
        <a:buFont typeface="Wingdings" pitchFamily="2" charset="2"/>
        <a:buChar char="§"/>
        <a:defRPr lang="de-DE" sz="1600" dirty="0" smtClean="0">
          <a:solidFill>
            <a:schemeClr val="tx1"/>
          </a:solidFill>
          <a:latin typeface="+mn-lt"/>
          <a:cs typeface="+mn-cs"/>
        </a:defRPr>
      </a:lvl4pPr>
      <a:lvl5pPr marL="877888" indent="-223838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Arial" pitchFamily="34" charset="0"/>
        <a:buChar char="&gt;"/>
        <a:defRPr lang="en-GB" sz="1600" dirty="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38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7.jpeg"/><Relationship Id="rId2" Type="http://schemas.openxmlformats.org/officeDocument/2006/relationships/tags" Target="../tags/tag139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jpeg"/><Relationship Id="rId2" Type="http://schemas.openxmlformats.org/officeDocument/2006/relationships/tags" Target="../tags/tag140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jpeg"/><Relationship Id="rId2" Type="http://schemas.openxmlformats.org/officeDocument/2006/relationships/tags" Target="../tags/tag14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.emf"/><Relationship Id="rId11" Type="http://schemas.openxmlformats.org/officeDocument/2006/relationships/image" Target="../media/image14.png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5.png"/><Relationship Id="rId2" Type="http://schemas.openxmlformats.org/officeDocument/2006/relationships/tags" Target="../tags/tag14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6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tags" Target="../tags/tag143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.emf"/><Relationship Id="rId11" Type="http://schemas.openxmlformats.org/officeDocument/2006/relationships/image" Target="../media/image20.svg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26" Type="http://schemas.openxmlformats.org/officeDocument/2006/relationships/tags" Target="../tags/tag168.xml"/><Relationship Id="rId39" Type="http://schemas.openxmlformats.org/officeDocument/2006/relationships/tags" Target="../tags/tag181.xml"/><Relationship Id="rId21" Type="http://schemas.openxmlformats.org/officeDocument/2006/relationships/tags" Target="../tags/tag163.xml"/><Relationship Id="rId34" Type="http://schemas.openxmlformats.org/officeDocument/2006/relationships/tags" Target="../tags/tag176.xml"/><Relationship Id="rId42" Type="http://schemas.openxmlformats.org/officeDocument/2006/relationships/tags" Target="../tags/tag184.xml"/><Relationship Id="rId47" Type="http://schemas.openxmlformats.org/officeDocument/2006/relationships/oleObject" Target="../embeddings/oleObject28.bin"/><Relationship Id="rId50" Type="http://schemas.openxmlformats.org/officeDocument/2006/relationships/chart" Target="../charts/chart1.xml"/><Relationship Id="rId55" Type="http://schemas.openxmlformats.org/officeDocument/2006/relationships/image" Target="../media/image28.svg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9" Type="http://schemas.openxmlformats.org/officeDocument/2006/relationships/tags" Target="../tags/tag171.xml"/><Relationship Id="rId11" Type="http://schemas.openxmlformats.org/officeDocument/2006/relationships/tags" Target="../tags/tag153.xml"/><Relationship Id="rId24" Type="http://schemas.openxmlformats.org/officeDocument/2006/relationships/tags" Target="../tags/tag166.xml"/><Relationship Id="rId32" Type="http://schemas.openxmlformats.org/officeDocument/2006/relationships/tags" Target="../tags/tag174.xml"/><Relationship Id="rId37" Type="http://schemas.openxmlformats.org/officeDocument/2006/relationships/tags" Target="../tags/tag179.xml"/><Relationship Id="rId40" Type="http://schemas.openxmlformats.org/officeDocument/2006/relationships/tags" Target="../tags/tag182.xml"/><Relationship Id="rId45" Type="http://schemas.openxmlformats.org/officeDocument/2006/relationships/slideLayout" Target="../slideLayouts/slideLayout6.xml"/><Relationship Id="rId53" Type="http://schemas.openxmlformats.org/officeDocument/2006/relationships/image" Target="../media/image26.svg"/><Relationship Id="rId5" Type="http://schemas.openxmlformats.org/officeDocument/2006/relationships/tags" Target="../tags/tag147.xml"/><Relationship Id="rId10" Type="http://schemas.openxmlformats.org/officeDocument/2006/relationships/tags" Target="../tags/tag152.xml"/><Relationship Id="rId19" Type="http://schemas.openxmlformats.org/officeDocument/2006/relationships/tags" Target="../tags/tag161.xml"/><Relationship Id="rId31" Type="http://schemas.openxmlformats.org/officeDocument/2006/relationships/tags" Target="../tags/tag173.xml"/><Relationship Id="rId44" Type="http://schemas.openxmlformats.org/officeDocument/2006/relationships/tags" Target="../tags/tag186.xml"/><Relationship Id="rId52" Type="http://schemas.openxmlformats.org/officeDocument/2006/relationships/image" Target="../media/image25.png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tags" Target="../tags/tag164.xml"/><Relationship Id="rId27" Type="http://schemas.openxmlformats.org/officeDocument/2006/relationships/tags" Target="../tags/tag169.xml"/><Relationship Id="rId30" Type="http://schemas.openxmlformats.org/officeDocument/2006/relationships/tags" Target="../tags/tag172.xml"/><Relationship Id="rId35" Type="http://schemas.openxmlformats.org/officeDocument/2006/relationships/tags" Target="../tags/tag177.xml"/><Relationship Id="rId43" Type="http://schemas.openxmlformats.org/officeDocument/2006/relationships/tags" Target="../tags/tag185.xml"/><Relationship Id="rId48" Type="http://schemas.openxmlformats.org/officeDocument/2006/relationships/image" Target="../media/image6.emf"/><Relationship Id="rId8" Type="http://schemas.openxmlformats.org/officeDocument/2006/relationships/tags" Target="../tags/tag150.xml"/><Relationship Id="rId51" Type="http://schemas.openxmlformats.org/officeDocument/2006/relationships/chart" Target="../charts/chart2.xml"/><Relationship Id="rId3" Type="http://schemas.openxmlformats.org/officeDocument/2006/relationships/tags" Target="../tags/tag145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5" Type="http://schemas.openxmlformats.org/officeDocument/2006/relationships/tags" Target="../tags/tag167.xml"/><Relationship Id="rId33" Type="http://schemas.openxmlformats.org/officeDocument/2006/relationships/tags" Target="../tags/tag175.xml"/><Relationship Id="rId38" Type="http://schemas.openxmlformats.org/officeDocument/2006/relationships/tags" Target="../tags/tag180.xml"/><Relationship Id="rId46" Type="http://schemas.openxmlformats.org/officeDocument/2006/relationships/notesSlide" Target="../notesSlides/notesSlide6.xml"/><Relationship Id="rId20" Type="http://schemas.openxmlformats.org/officeDocument/2006/relationships/tags" Target="../tags/tag162.xml"/><Relationship Id="rId41" Type="http://schemas.openxmlformats.org/officeDocument/2006/relationships/tags" Target="../tags/tag183.xml"/><Relationship Id="rId54" Type="http://schemas.openxmlformats.org/officeDocument/2006/relationships/image" Target="../media/image27.png"/><Relationship Id="rId1" Type="http://schemas.openxmlformats.org/officeDocument/2006/relationships/vmlDrawing" Target="../drawings/vmlDrawing28.vml"/><Relationship Id="rId6" Type="http://schemas.openxmlformats.org/officeDocument/2006/relationships/tags" Target="../tags/tag148.xml"/><Relationship Id="rId15" Type="http://schemas.openxmlformats.org/officeDocument/2006/relationships/tags" Target="../tags/tag157.xml"/><Relationship Id="rId23" Type="http://schemas.openxmlformats.org/officeDocument/2006/relationships/tags" Target="../tags/tag165.xml"/><Relationship Id="rId28" Type="http://schemas.openxmlformats.org/officeDocument/2006/relationships/tags" Target="../tags/tag170.xml"/><Relationship Id="rId36" Type="http://schemas.openxmlformats.org/officeDocument/2006/relationships/tags" Target="../tags/tag178.xml"/><Relationship Id="rId4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9.jpeg"/><Relationship Id="rId2" Type="http://schemas.openxmlformats.org/officeDocument/2006/relationships/tags" Target="../tags/tag18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2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ED36A6-4309-4C65-8C30-B9CC85DF36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1699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think-cell Slide" r:id="rId4" imgW="359" imgH="355" progId="TCLayout.ActiveDocument.1">
                  <p:embed/>
                </p:oleObj>
              </mc:Choice>
              <mc:Fallback>
                <p:oleObj name="think-cell Slide" r:id="rId4" imgW="359" imgH="35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ED36A6-4309-4C65-8C30-B9CC85DF3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754800" y="1896718"/>
            <a:ext cx="5951175" cy="1107996"/>
          </a:xfrm>
        </p:spPr>
        <p:txBody>
          <a:bodyPr vert="horz"/>
          <a:lstStyle/>
          <a:p>
            <a:r>
              <a:rPr lang="hu-HU"/>
              <a:t>SZÉN kontra földgáz: </a:t>
            </a:r>
            <a:br>
              <a:rPr lang="hu-HU"/>
            </a:br>
            <a:r>
              <a:rPr lang="hu-HU"/>
              <a:t>Energiaforrás az egyszer használatos kesztyűk gyártása során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754800" y="3123561"/>
            <a:ext cx="5951175" cy="246221"/>
          </a:xfrm>
        </p:spPr>
        <p:txBody>
          <a:bodyPr/>
          <a:lstStyle/>
          <a:p>
            <a:r>
              <a:rPr lang="hu-HU"/>
              <a:t>2022 december</a:t>
            </a:r>
          </a:p>
        </p:txBody>
      </p:sp>
    </p:spTree>
    <p:extLst>
      <p:ext uri="{BB962C8B-B14F-4D97-AF65-F5344CB8AC3E}">
        <p14:creationId xmlns:p14="http://schemas.microsoft.com/office/powerpoint/2010/main" val="2572527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06817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Smoke billows from a large steel plant in China">
            <a:extLst>
              <a:ext uri="{FF2B5EF4-FFF2-40B4-BE49-F238E27FC236}">
                <a16:creationId xmlns:a16="http://schemas.microsoft.com/office/drawing/2014/main" id="{1D913621-BE61-458E-8E6A-8BF87D77A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5" b="5319"/>
          <a:stretch/>
        </p:blipFill>
        <p:spPr bwMode="auto">
          <a:xfrm>
            <a:off x="596900" y="1018096"/>
            <a:ext cx="9109075" cy="541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5290D-08BE-4F68-8830-70E64F1DB5F4}"/>
              </a:ext>
            </a:extLst>
          </p:cNvPr>
          <p:cNvSpPr txBox="1"/>
          <p:nvPr/>
        </p:nvSpPr>
        <p:spPr>
          <a:xfrm>
            <a:off x="781153" y="1267635"/>
            <a:ext cx="874056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3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Rövidtávú </a:t>
            </a:r>
            <a:r>
              <a:rPr lang="hu-HU" sz="3300" b="1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árelőny</a:t>
            </a:r>
            <a:r>
              <a:rPr lang="hu-HU" sz="33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-</a:t>
            </a:r>
          </a:p>
          <a:p>
            <a:r>
              <a:rPr lang="hu-HU" sz="33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komoly környezetvédelmi következmények </a:t>
            </a:r>
          </a:p>
          <a:p>
            <a:endParaRPr lang="en-US" sz="4400" b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4399CB0-9891-4D37-B827-5500F3C99977}"/>
              </a:ext>
            </a:extLst>
          </p:cNvPr>
          <p:cNvSpPr txBox="1"/>
          <p:nvPr/>
        </p:nvSpPr>
        <p:spPr>
          <a:xfrm>
            <a:off x="1210872" y="185441"/>
            <a:ext cx="7705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>
                <a:solidFill>
                  <a:schemeClr val="bg1"/>
                </a:solidFill>
                <a:latin typeface="+mj-lt"/>
              </a:rPr>
              <a:t>A szén mint energiaforrás az egyszer használatos kesztyűk gyártása során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46D1C6E9-8213-425B-B5B8-B881C01DD9F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</p:spTree>
    <p:extLst>
      <p:ext uri="{BB962C8B-B14F-4D97-AF65-F5344CB8AC3E}">
        <p14:creationId xmlns:p14="http://schemas.microsoft.com/office/powerpoint/2010/main" val="194886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diagonal liegende Ecken abgerundet 2">
            <a:extLst>
              <a:ext uri="{FF2B5EF4-FFF2-40B4-BE49-F238E27FC236}">
                <a16:creationId xmlns:a16="http://schemas.microsoft.com/office/drawing/2014/main" id="{71C023F7-8045-4FD0-9023-FB8F586C6E45}"/>
              </a:ext>
            </a:extLst>
          </p:cNvPr>
          <p:cNvSpPr/>
          <p:nvPr/>
        </p:nvSpPr>
        <p:spPr>
          <a:xfrm>
            <a:off x="577777" y="1089396"/>
            <a:ext cx="8684052" cy="3538022"/>
          </a:xfrm>
          <a:prstGeom prst="round2DiagRect">
            <a:avLst>
              <a:gd name="adj1" fmla="val 8349"/>
              <a:gd name="adj2" fmla="val 0"/>
            </a:avLst>
          </a:prstGeom>
          <a:solidFill>
            <a:srgbClr val="E3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13" name="Rechteck: diagonal liegende Ecken abgerundet 12">
            <a:extLst>
              <a:ext uri="{FF2B5EF4-FFF2-40B4-BE49-F238E27FC236}">
                <a16:creationId xmlns:a16="http://schemas.microsoft.com/office/drawing/2014/main" id="{14C2DBB4-2178-4E5B-AE7B-ABA19C90E19E}"/>
              </a:ext>
            </a:extLst>
          </p:cNvPr>
          <p:cNvSpPr/>
          <p:nvPr/>
        </p:nvSpPr>
        <p:spPr>
          <a:xfrm>
            <a:off x="2548118" y="4027055"/>
            <a:ext cx="7064413" cy="2383986"/>
          </a:xfrm>
          <a:prstGeom prst="round2DiagRect">
            <a:avLst>
              <a:gd name="adj1" fmla="val 31548"/>
              <a:gd name="adj2" fmla="val 0"/>
            </a:avLst>
          </a:prstGeom>
          <a:solidFill>
            <a:srgbClr val="F9F9F9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8734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hu-HU"/>
              <a:t>Szén kontra földgáz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50789-3D75-40DF-AD0E-A63CFA9DD7A3}"/>
              </a:ext>
            </a:extLst>
          </p:cNvPr>
          <p:cNvSpPr txBox="1"/>
          <p:nvPr/>
        </p:nvSpPr>
        <p:spPr>
          <a:xfrm>
            <a:off x="3564841" y="4132533"/>
            <a:ext cx="28336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800" b="1">
                <a:solidFill>
                  <a:schemeClr val="accent1"/>
                </a:solidFill>
              </a:rPr>
              <a:t>Földgáz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6B27BB-3602-4221-9A04-BA0B07CCEA47}"/>
              </a:ext>
            </a:extLst>
          </p:cNvPr>
          <p:cNvSpPr txBox="1"/>
          <p:nvPr/>
        </p:nvSpPr>
        <p:spPr>
          <a:xfrm>
            <a:off x="3491345" y="4389505"/>
            <a:ext cx="61211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dirty="0">
                <a:latin typeface="Arial" panose="020B0604020202020204" pitchFamily="34" charset="0"/>
              </a:rPr>
              <a:t>A földgáz fosszilis tüzelőanyag és egyben nem megújuló erőforrás. Földgáz akkor keletkezik, amikor a szerves anyagok rétegei anaerob körülmények között lebomlanak, és évmilliók során a felszín alatt erős hőnek és nyomásnak kitéve földgázzá alakulnak.</a:t>
            </a:r>
          </a:p>
          <a:p>
            <a:endParaRPr lang="en-US" dirty="0">
              <a:latin typeface="Arial" panose="020B0604020202020204" pitchFamily="34" charset="0"/>
            </a:endParaRPr>
          </a:p>
          <a:p>
            <a:r>
              <a:rPr lang="hu-HU" dirty="0">
                <a:latin typeface="Arial" panose="020B0604020202020204" pitchFamily="34" charset="0"/>
              </a:rPr>
              <a:t>A földgáz égetése során 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sokkal kevesebb</a:t>
            </a:r>
            <a:r>
              <a:rPr lang="hu-HU" dirty="0">
                <a:latin typeface="Arial" panose="020B0604020202020204" pitchFamily="34" charset="0"/>
              </a:rPr>
              <a:t> üvegházhatású gáz szabadul fel, 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mint a szén</a:t>
            </a:r>
            <a:r>
              <a:rPr lang="hu-HU" dirty="0">
                <a:latin typeface="Arial" panose="020B0604020202020204" pitchFamily="34" charset="0"/>
              </a:rPr>
              <a:t> vagy kőolaj esetén. Amikor a földgázt modern, hatékony földgázerőműben égetik el, 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50-60 százalékkal kisebb mennyiségű szén-dioxid (CO</a:t>
            </a:r>
            <a:r>
              <a:rPr lang="hu-HU" b="1" baseline="-25000" dirty="0">
                <a:solidFill>
                  <a:schemeClr val="accent1"/>
                </a:solidFill>
                <a:latin typeface="Arial" panose="020B0604020202020204" pitchFamily="34" charset="0"/>
              </a:rPr>
              <a:t>2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)</a:t>
            </a:r>
            <a:r>
              <a:rPr lang="hu-HU" dirty="0">
                <a:latin typeface="Arial" panose="020B0604020202020204" pitchFamily="34" charset="0"/>
              </a:rPr>
              <a:t> keletkezik, mint egy normál szénerőmű működése során.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E42E91-7E9E-4607-8FF9-0DDF7814BD58}"/>
              </a:ext>
            </a:extLst>
          </p:cNvPr>
          <p:cNvSpPr txBox="1"/>
          <p:nvPr/>
        </p:nvSpPr>
        <p:spPr>
          <a:xfrm>
            <a:off x="644170" y="1438783"/>
            <a:ext cx="60738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dirty="0">
                <a:solidFill>
                  <a:srgbClr val="202122"/>
                </a:solidFill>
                <a:latin typeface="Arial" panose="020B0604020202020204" pitchFamily="34" charset="0"/>
              </a:rPr>
              <a:t>Szén akkor keletkezik, mikor az elhalt növényi eredetű anyagok tőzeggé bomlanak, majd több millió év alatt a mélyben eltemetve a hő és a nyomás hatására szénné alakulnak át.</a:t>
            </a:r>
            <a:r>
              <a:rPr lang="hu-HU" dirty="0">
                <a:latin typeface="Arial" panose="020B0604020202020204" pitchFamily="34" charset="0"/>
              </a:rPr>
              <a:t> A szén felhasználása környezetkárosító hatású. 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A klímaváltozás szempontjából a szén-dioxid kibocsátás kiemelt jelentőségű antropogén eredetű forrás.</a:t>
            </a:r>
            <a:r>
              <a:rPr lang="hu-HU" dirty="0">
                <a:latin typeface="Arial" panose="020B0604020202020204" pitchFamily="34" charset="0"/>
              </a:rPr>
              <a:t> 2020-ban a szén elégetése során tizennégy milliárd tonna szén-dioxid került a levegőbe, ami világszerte a teljes fosszilis tüzelőanyag-kibocsátás 40%-a, míg a kibocsátott üvegházhatású gázok mennyiségének több mint 25%-a. A globális fenntartható energiaellátás felé való átmenet részeként </a:t>
            </a:r>
            <a:r>
              <a:rPr lang="hu-HU" b="1" dirty="0">
                <a:solidFill>
                  <a:schemeClr val="accent1"/>
                </a:solidFill>
                <a:latin typeface="Arial" panose="020B0604020202020204" pitchFamily="34" charset="0"/>
              </a:rPr>
              <a:t>számtalan ország csökkentette vagy leállította szénenergia-felhasználását</a:t>
            </a:r>
            <a:r>
              <a:rPr lang="hu-HU" dirty="0">
                <a:latin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D5E014-3A65-40D9-BA1C-DC5CBF7F8350}"/>
              </a:ext>
            </a:extLst>
          </p:cNvPr>
          <p:cNvSpPr txBox="1"/>
          <p:nvPr/>
        </p:nvSpPr>
        <p:spPr>
          <a:xfrm>
            <a:off x="748915" y="1181834"/>
            <a:ext cx="28336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800" b="1">
                <a:solidFill>
                  <a:schemeClr val="accent1"/>
                </a:solidFill>
              </a:rPr>
              <a:t>Szén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07AAF53C-C694-4E1F-9AF9-F68924C6DDE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  <p:pic>
        <p:nvPicPr>
          <p:cNvPr id="7" name="Grafik 6" descr="Ein Bild, das Person, Mann, Hand enthält.&#10;&#10;Automatisch generierte Beschreibung">
            <a:extLst>
              <a:ext uri="{FF2B5EF4-FFF2-40B4-BE49-F238E27FC236}">
                <a16:creationId xmlns:a16="http://schemas.microsoft.com/office/drawing/2014/main" id="{DCF9E7FE-1CA9-4BCF-BE22-DA44CEA03A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5000"/>
          </a:blip>
          <a:srcRect l="4601" r="3924"/>
          <a:stretch/>
        </p:blipFill>
        <p:spPr>
          <a:xfrm>
            <a:off x="6775353" y="1166281"/>
            <a:ext cx="2744451" cy="2001147"/>
          </a:xfrm>
          <a:prstGeom prst="round2DiagRect">
            <a:avLst>
              <a:gd name="adj1" fmla="val 26821"/>
              <a:gd name="adj2" fmla="val 0"/>
            </a:avLst>
          </a:prstGeom>
          <a:ln w="952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9">
            <a:extLst>
              <a:ext uri="{FF2B5EF4-FFF2-40B4-BE49-F238E27FC236}">
                <a16:creationId xmlns:a16="http://schemas.microsoft.com/office/drawing/2014/main" id="{CC47B4F2-BC35-48D0-AEA6-8B15690591EA}"/>
              </a:ext>
            </a:extLst>
          </p:cNvPr>
          <p:cNvSpPr txBox="1"/>
          <p:nvPr/>
        </p:nvSpPr>
        <p:spPr>
          <a:xfrm>
            <a:off x="644170" y="3563779"/>
            <a:ext cx="86750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</a:rPr>
              <a:t>2020-ban Kína volt</a:t>
            </a:r>
            <a:r>
              <a:rPr lang="hu-HU" dirty="0">
                <a:latin typeface="Arial" panose="020B0604020202020204" pitchFamily="34" charset="0"/>
              </a:rPr>
              <a:t> a világ legnagyobb szénfogyasztója és -importőre. Éves szinten a szénkitermelés mintegy 50%-át Kína adja. India a második a rangsorban 10%-</a:t>
            </a:r>
            <a:r>
              <a:rPr lang="hu-HU" dirty="0" err="1">
                <a:latin typeface="Arial" panose="020B0604020202020204" pitchFamily="34" charset="0"/>
              </a:rPr>
              <a:t>os</a:t>
            </a:r>
            <a:r>
              <a:rPr lang="hu-HU" dirty="0">
                <a:latin typeface="Arial" panose="020B0604020202020204" pitchFamily="34" charset="0"/>
              </a:rPr>
              <a:t> részesedésével. </a:t>
            </a:r>
          </a:p>
        </p:txBody>
      </p:sp>
      <p:pic>
        <p:nvPicPr>
          <p:cNvPr id="9" name="Grafik 8" descr="Ein Bild, das Herd, Küchengerät, Haushaltsgerät enthält.&#10;&#10;Automatisch generierte Beschreibung">
            <a:extLst>
              <a:ext uri="{FF2B5EF4-FFF2-40B4-BE49-F238E27FC236}">
                <a16:creationId xmlns:a16="http://schemas.microsoft.com/office/drawing/2014/main" id="{31327D35-9328-4A31-A2DF-E37FB47BA0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5000"/>
          </a:blip>
          <a:stretch>
            <a:fillRect/>
          </a:stretch>
        </p:blipFill>
        <p:spPr>
          <a:xfrm>
            <a:off x="597991" y="4135489"/>
            <a:ext cx="2780865" cy="1995878"/>
          </a:xfrm>
          <a:prstGeom prst="round2DiagRect">
            <a:avLst>
              <a:gd name="adj1" fmla="val 23874"/>
              <a:gd name="adj2" fmla="val 0"/>
            </a:avLst>
          </a:prstGeom>
          <a:ln w="952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871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0834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Coal Gas | Coal Mine Methane | Coal Seam Methane">
            <a:extLst>
              <a:ext uri="{FF2B5EF4-FFF2-40B4-BE49-F238E27FC236}">
                <a16:creationId xmlns:a16="http://schemas.microsoft.com/office/drawing/2014/main" id="{644FC252-7674-41F9-AD6C-EBD093799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3" y="1144588"/>
            <a:ext cx="9515362" cy="534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89" y="118290"/>
            <a:ext cx="9118800" cy="900000"/>
          </a:xfrm>
        </p:spPr>
        <p:txBody>
          <a:bodyPr vert="horz"/>
          <a:lstStyle/>
          <a:p>
            <a:r>
              <a:rPr lang="hu-HU"/>
              <a:t>Nincs még egy olyan ország, ahol a klímaváltozás tétje magasabb lenne, mint Kínában.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4</a:t>
            </a:fld>
            <a:endParaRPr lang="en-GB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03C482-D867-483C-8400-32161DF19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1347" y="1852422"/>
            <a:ext cx="3421345" cy="1497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9CABB-BD46-46A6-862C-1E24560FFB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488" y="1857144"/>
            <a:ext cx="3979128" cy="1487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C15894-1A69-430E-B76A-1D96222941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488" y="3469210"/>
            <a:ext cx="2999811" cy="2933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Grafik 1">
            <a:extLst>
              <a:ext uri="{FF2B5EF4-FFF2-40B4-BE49-F238E27FC236}">
                <a16:creationId xmlns:a16="http://schemas.microsoft.com/office/drawing/2014/main" id="{82DB237B-FD33-491D-838E-DDD763E17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053" y="3478366"/>
            <a:ext cx="4078894" cy="288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6CBAC6A-48B4-47C9-BDAA-5BD62D821451}"/>
              </a:ext>
            </a:extLst>
          </p:cNvPr>
          <p:cNvSpPr txBox="1"/>
          <p:nvPr/>
        </p:nvSpPr>
        <p:spPr>
          <a:xfrm>
            <a:off x="519114" y="6444851"/>
            <a:ext cx="7030445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US" sz="1050" i="1" dirty="0">
              <a:solidFill>
                <a:srgbClr val="000000"/>
              </a:solidFill>
            </a:endParaRPr>
          </a:p>
          <a:p>
            <a:r>
              <a:rPr lang="hu-HU" sz="1050" i="1" baseline="30000">
                <a:solidFill>
                  <a:srgbClr val="000000"/>
                </a:solidFill>
              </a:rPr>
              <a:t>1</a:t>
            </a:r>
            <a:r>
              <a:rPr lang="hu-HU" sz="1050" i="1">
                <a:solidFill>
                  <a:srgbClr val="000000"/>
                </a:solidFill>
              </a:rPr>
              <a:t> https://www.nytimes.com/2022/11/03/business/energy-environment/china-coal-natural-gas.html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2855DCD-AB56-4F2E-911D-3269E91FF571}"/>
              </a:ext>
            </a:extLst>
          </p:cNvPr>
          <p:cNvSpPr txBox="1"/>
          <p:nvPr/>
        </p:nvSpPr>
        <p:spPr>
          <a:xfrm>
            <a:off x="598488" y="1139446"/>
            <a:ext cx="902580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dirty="0">
                <a:ea typeface="Calibri" panose="020F0502020204030204" pitchFamily="34" charset="0"/>
              </a:rPr>
              <a:t>Szénfelhasználásának köszönhetően </a:t>
            </a:r>
            <a:r>
              <a:rPr lang="hu-HU" b="1" dirty="0">
                <a:ea typeface="Calibri" panose="020F0502020204030204" pitchFamily="34" charset="0"/>
              </a:rPr>
              <a:t>Kína felelős az emberiség által okozott üvegházhatású gázok kibocsátásának mintegy egyharmadáért. </a:t>
            </a:r>
            <a:r>
              <a:rPr lang="hu-HU" dirty="0">
                <a:ea typeface="Calibri" panose="020F0502020204030204" pitchFamily="34" charset="0"/>
              </a:rPr>
              <a:t>Kibocsátása meghaladja az Amerikai Egyesült Államok, Európa és Japán által együttesen kibocsátott mennyiséget.</a:t>
            </a:r>
            <a:r>
              <a:rPr lang="hu-HU" baseline="30000" dirty="0">
                <a:ea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87058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613869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6E882DB-FB43-4A2D-BF43-67F08CFED7AA}"/>
              </a:ext>
            </a:extLst>
          </p:cNvPr>
          <p:cNvSpPr/>
          <p:nvPr/>
        </p:nvSpPr>
        <p:spPr>
          <a:xfrm>
            <a:off x="460358" y="2343140"/>
            <a:ext cx="9245621" cy="3953460"/>
          </a:xfrm>
          <a:prstGeom prst="roundRect">
            <a:avLst>
              <a:gd name="adj" fmla="val 61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hu-HU">
                <a:latin typeface="Arial" panose="020B0604020202020204" pitchFamily="34" charset="0"/>
              </a:rPr>
              <a:t>A szénhez képest a földgáz égése során akár 60%-kal kevesebb CO</a:t>
            </a:r>
            <a:r>
              <a:rPr lang="hu-HU" baseline="-25000">
                <a:latin typeface="Arial" panose="020B0604020202020204" pitchFamily="34" charset="0"/>
              </a:rPr>
              <a:t>2</a:t>
            </a:r>
            <a:r>
              <a:rPr lang="hu-HU">
                <a:latin typeface="Arial" panose="020B0604020202020204" pitchFamily="34" charset="0"/>
              </a:rPr>
              <a:t> kerül a légkörbe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E42E91-7E9E-4607-8FF9-0DDF7814BD58}"/>
              </a:ext>
            </a:extLst>
          </p:cNvPr>
          <p:cNvSpPr txBox="1"/>
          <p:nvPr/>
        </p:nvSpPr>
        <p:spPr>
          <a:xfrm>
            <a:off x="596900" y="1444213"/>
            <a:ext cx="8915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202122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hu-HU" dirty="0"/>
              <a:t>Tudta, hogy a </a:t>
            </a:r>
            <a:r>
              <a:rPr lang="hu-HU" b="1" dirty="0"/>
              <a:t>különböző tüzelőanyagok különböző mennyiségű szén-dioxidot </a:t>
            </a:r>
            <a:r>
              <a:rPr lang="hu-HU" dirty="0"/>
              <a:t>(CO</a:t>
            </a:r>
            <a:r>
              <a:rPr lang="hu-HU" baseline="-25000" dirty="0"/>
              <a:t>2</a:t>
            </a:r>
            <a:r>
              <a:rPr lang="hu-HU" dirty="0"/>
              <a:t>) </a:t>
            </a:r>
            <a:r>
              <a:rPr lang="hu-HU" b="1" dirty="0"/>
              <a:t>bocsátanak ki </a:t>
            </a:r>
            <a:r>
              <a:rPr lang="hu-HU" dirty="0"/>
              <a:t>az égésük során termelt energiával arányosan? A különböző tüzelőanyagok égése során keletkező anyagok elemzéséhez a kibocsátott CO</a:t>
            </a:r>
            <a:r>
              <a:rPr lang="hu-HU" baseline="-25000" dirty="0"/>
              <a:t>2</a:t>
            </a:r>
            <a:r>
              <a:rPr lang="hu-HU" dirty="0"/>
              <a:t> mennyiségének összehasonlítása a kibocsátott energia vagy hőtartalom egységére vetítve történik:</a:t>
            </a:r>
          </a:p>
        </p:txBody>
      </p:sp>
      <p:pic>
        <p:nvPicPr>
          <p:cNvPr id="4100" name="Picture 4" descr="image of: Specific carbon dioxide emissions of various fuels">
            <a:extLst>
              <a:ext uri="{FF2B5EF4-FFF2-40B4-BE49-F238E27FC236}">
                <a16:creationId xmlns:a16="http://schemas.microsoft.com/office/drawing/2014/main" id="{B41AD3E5-717A-44DC-BE60-9EADBBB6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72" y="2668485"/>
            <a:ext cx="6254068" cy="3307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1EFACCA-660D-4069-8B6A-D2CCBF667F2D}"/>
              </a:ext>
            </a:extLst>
          </p:cNvPr>
          <p:cNvSpPr txBox="1"/>
          <p:nvPr/>
        </p:nvSpPr>
        <p:spPr>
          <a:xfrm>
            <a:off x="7056493" y="2793485"/>
            <a:ext cx="25585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202122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hu-HU" dirty="0"/>
              <a:t>A statisztikai adatok tanulsága szerint a </a:t>
            </a:r>
            <a:r>
              <a:rPr lang="hu-HU" b="1" dirty="0"/>
              <a:t>földgáz </a:t>
            </a:r>
            <a:r>
              <a:rPr lang="hu-HU" dirty="0"/>
              <a:t>használata számtalan előnnyel jár.</a:t>
            </a:r>
            <a:r>
              <a:rPr lang="hu-HU" b="1" dirty="0"/>
              <a:t> </a:t>
            </a:r>
          </a:p>
          <a:p>
            <a:endParaRPr lang="en-US" b="1" dirty="0"/>
          </a:p>
          <a:p>
            <a:r>
              <a:rPr lang="hu-HU" dirty="0"/>
              <a:t>A nem megújuló energiaforrások között a földgáz </a:t>
            </a:r>
            <a:r>
              <a:rPr lang="hu-HU" b="1" dirty="0"/>
              <a:t>égése során keletkező kibocsátás alacsonyabb</a:t>
            </a:r>
            <a:r>
              <a:rPr lang="hu-HU" dirty="0"/>
              <a:t>. A szén-dioxid-kibocsátás a földgáz égése során a legalacsonyabb.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F6E532-DF65-444F-8437-101BE9799D38}"/>
              </a:ext>
            </a:extLst>
          </p:cNvPr>
          <p:cNvSpPr txBox="1"/>
          <p:nvPr/>
        </p:nvSpPr>
        <p:spPr>
          <a:xfrm>
            <a:off x="596900" y="1110304"/>
            <a:ext cx="779613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hu-HU"/>
              <a:t>A különböző tüzelőanyagok CO</a:t>
            </a:r>
            <a:r>
              <a:rPr lang="hu-HU" baseline="-25000"/>
              <a:t>2 </a:t>
            </a:r>
            <a:r>
              <a:rPr lang="hu-HU"/>
              <a:t>kibocsátása</a:t>
            </a:r>
          </a:p>
        </p:txBody>
      </p:sp>
      <p:sp>
        <p:nvSpPr>
          <p:cNvPr id="27" name="Footer Placeholder 3">
            <a:extLst>
              <a:ext uri="{FF2B5EF4-FFF2-40B4-BE49-F238E27FC236}">
                <a16:creationId xmlns:a16="http://schemas.microsoft.com/office/drawing/2014/main" id="{16951B67-AF76-4693-8A78-02F22E951E0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53EDBF4-F325-483A-896D-EA13AC2EB9FF}"/>
              </a:ext>
            </a:extLst>
          </p:cNvPr>
          <p:cNvSpPr txBox="1"/>
          <p:nvPr/>
        </p:nvSpPr>
        <p:spPr>
          <a:xfrm>
            <a:off x="825623" y="2767155"/>
            <a:ext cx="1340135" cy="291490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Fenntartható fa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Földgáz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Finomított gáz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LPG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Benzin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Kerozin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Nyersolaj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Fűtőolaj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Dízel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Kőszén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Tőzeg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Nem fenntartható fa</a:t>
            </a:r>
          </a:p>
          <a:p>
            <a:pPr algn="r">
              <a:lnSpc>
                <a:spcPct val="140000"/>
              </a:lnSpc>
            </a:pPr>
            <a:r>
              <a:rPr lang="hu-HU" sz="1050" dirty="0">
                <a:solidFill>
                  <a:schemeClr val="accent6">
                    <a:lumMod val="50000"/>
                  </a:schemeClr>
                </a:solidFill>
              </a:rPr>
              <a:t>Lignit</a:t>
            </a:r>
          </a:p>
        </p:txBody>
      </p:sp>
    </p:spTree>
    <p:extLst>
      <p:ext uri="{BB962C8B-B14F-4D97-AF65-F5344CB8AC3E}">
        <p14:creationId xmlns:p14="http://schemas.microsoft.com/office/powerpoint/2010/main" val="2004763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: diagonal liegende Ecken abgerundet 21">
            <a:extLst>
              <a:ext uri="{FF2B5EF4-FFF2-40B4-BE49-F238E27FC236}">
                <a16:creationId xmlns:a16="http://schemas.microsoft.com/office/drawing/2014/main" id="{231D2735-76CD-4FFC-B456-65A06AE0FD0A}"/>
              </a:ext>
            </a:extLst>
          </p:cNvPr>
          <p:cNvSpPr/>
          <p:nvPr/>
        </p:nvSpPr>
        <p:spPr>
          <a:xfrm>
            <a:off x="379968" y="3704241"/>
            <a:ext cx="9278350" cy="2706981"/>
          </a:xfrm>
          <a:prstGeom prst="round2DiagRect">
            <a:avLst>
              <a:gd name="adj1" fmla="val 12488"/>
              <a:gd name="adj2" fmla="val 0"/>
            </a:avLst>
          </a:prstGeom>
          <a:solidFill>
            <a:srgbClr val="D0D5E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21" name="Rechteck: diagonal liegende Ecken abgerundet 20">
            <a:extLst>
              <a:ext uri="{FF2B5EF4-FFF2-40B4-BE49-F238E27FC236}">
                <a16:creationId xmlns:a16="http://schemas.microsoft.com/office/drawing/2014/main" id="{E6B9F25A-0E13-4001-8499-CCFDF0B5037B}"/>
              </a:ext>
            </a:extLst>
          </p:cNvPr>
          <p:cNvSpPr/>
          <p:nvPr/>
        </p:nvSpPr>
        <p:spPr>
          <a:xfrm>
            <a:off x="427625" y="2439116"/>
            <a:ext cx="9278350" cy="1201075"/>
          </a:xfrm>
          <a:prstGeom prst="round2DiagRect">
            <a:avLst>
              <a:gd name="adj1" fmla="val 17452"/>
              <a:gd name="adj2" fmla="val 0"/>
            </a:avLst>
          </a:prstGeom>
          <a:solidFill>
            <a:srgbClr val="889AC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" name="Rechteck: diagonal liegende Ecken abgerundet 7">
            <a:extLst>
              <a:ext uri="{FF2B5EF4-FFF2-40B4-BE49-F238E27FC236}">
                <a16:creationId xmlns:a16="http://schemas.microsoft.com/office/drawing/2014/main" id="{9B341BC4-26F8-4E67-AAF2-0EE59D24ECA6}"/>
              </a:ext>
            </a:extLst>
          </p:cNvPr>
          <p:cNvSpPr/>
          <p:nvPr/>
        </p:nvSpPr>
        <p:spPr>
          <a:xfrm>
            <a:off x="427625" y="1169821"/>
            <a:ext cx="9278350" cy="1201075"/>
          </a:xfrm>
          <a:prstGeom prst="round2DiagRect">
            <a:avLst>
              <a:gd name="adj1" fmla="val 17451"/>
              <a:gd name="adj2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5820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3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3E42E91-7E9E-4607-8FF9-0DDF7814BD58}"/>
              </a:ext>
            </a:extLst>
          </p:cNvPr>
          <p:cNvSpPr txBox="1"/>
          <p:nvPr/>
        </p:nvSpPr>
        <p:spPr>
          <a:xfrm>
            <a:off x="507400" y="1308662"/>
            <a:ext cx="91188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202122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hu-HU" b="1" dirty="0">
                <a:solidFill>
                  <a:schemeClr val="bg1"/>
                </a:solidFill>
              </a:rPr>
              <a:t>A szén és a földgáz energiaforrásként való felhasználása a gyártás során</a:t>
            </a:r>
          </a:p>
          <a:p>
            <a:endParaRPr lang="en-U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hu-HU" dirty="0">
                <a:solidFill>
                  <a:schemeClr val="bg1"/>
                </a:solidFill>
              </a:rPr>
              <a:t>~60%-</a:t>
            </a:r>
            <a:r>
              <a:rPr lang="hu-HU" dirty="0" err="1">
                <a:solidFill>
                  <a:schemeClr val="bg1"/>
                </a:solidFill>
              </a:rPr>
              <a:t>kal</a:t>
            </a:r>
            <a:r>
              <a:rPr lang="hu-HU" dirty="0">
                <a:solidFill>
                  <a:schemeClr val="bg1"/>
                </a:solidFill>
              </a:rPr>
              <a:t> magasabb CO</a:t>
            </a:r>
            <a:r>
              <a:rPr lang="hu-HU" baseline="-25000" dirty="0">
                <a:solidFill>
                  <a:schemeClr val="bg1"/>
                </a:solidFill>
              </a:rPr>
              <a:t>2</a:t>
            </a:r>
            <a:r>
              <a:rPr lang="hu-HU" dirty="0">
                <a:solidFill>
                  <a:schemeClr val="bg1"/>
                </a:solidFill>
              </a:rPr>
              <a:t> kibocsátás/kWh*	</a:t>
            </a:r>
            <a:r>
              <a:rPr lang="hu-HU" b="1" dirty="0">
                <a:solidFill>
                  <a:schemeClr val="bg1"/>
                </a:solidFill>
              </a:rPr>
              <a:t>=</a:t>
            </a:r>
            <a:r>
              <a:rPr lang="hu-HU" dirty="0">
                <a:solidFill>
                  <a:schemeClr val="bg1"/>
                </a:solidFill>
              </a:rPr>
              <a:t>	</a:t>
            </a:r>
            <a:r>
              <a:rPr lang="hu-HU" b="1" dirty="0">
                <a:solidFill>
                  <a:schemeClr val="bg1"/>
                </a:solidFill>
              </a:rPr>
              <a:t>+20 kg CO</a:t>
            </a:r>
            <a:r>
              <a:rPr lang="hu-HU" b="1" baseline="-25000" dirty="0">
                <a:solidFill>
                  <a:schemeClr val="bg1"/>
                </a:solidFill>
              </a:rPr>
              <a:t>2 </a:t>
            </a:r>
            <a:r>
              <a:rPr lang="hu-HU" b="1" dirty="0">
                <a:solidFill>
                  <a:schemeClr val="bg1"/>
                </a:solidFill>
              </a:rPr>
              <a:t>/ 1000 db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/>
          </a:p>
          <a:p>
            <a:endParaRPr lang="en-US" b="1" dirty="0"/>
          </a:p>
          <a:p>
            <a:r>
              <a:rPr lang="hu-HU" b="1" dirty="0"/>
              <a:t>	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hu-HU" b="1" dirty="0">
                <a:solidFill>
                  <a:schemeClr val="accent1"/>
                </a:solidFill>
              </a:rPr>
              <a:t>Potenciális hatás számokban:</a:t>
            </a:r>
            <a:br>
              <a:rPr lang="hu-HU" b="1" dirty="0">
                <a:solidFill>
                  <a:schemeClr val="accent1"/>
                </a:solidFill>
              </a:rPr>
            </a:br>
            <a:endParaRPr lang="hu-HU" b="1" dirty="0">
              <a:solidFill>
                <a:schemeClr val="accent1"/>
              </a:solidFill>
            </a:endParaRPr>
          </a:p>
          <a:p>
            <a:r>
              <a:rPr lang="hu-HU" dirty="0">
                <a:solidFill>
                  <a:schemeClr val="tx1"/>
                </a:solidFill>
              </a:rPr>
              <a:t>+1 200 000 kg CO</a:t>
            </a:r>
            <a:r>
              <a:rPr lang="hu-HU" baseline="-25000" dirty="0"/>
              <a:t>2</a:t>
            </a:r>
            <a:r>
              <a:rPr lang="hu-HU" b="1" dirty="0">
                <a:solidFill>
                  <a:schemeClr val="accent1"/>
                </a:solidFill>
              </a:rPr>
              <a:t>		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hu-HU"/>
              <a:t>Esettanulmány: A szén és a földgáz energiaforrásként való felhasználásának hatása a kesztyűgyártás során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6</a:t>
            </a:fld>
            <a:endParaRPr lang="en-GB" noProof="0"/>
          </a:p>
        </p:txBody>
      </p:sp>
      <p:pic>
        <p:nvPicPr>
          <p:cNvPr id="34" name="Graphic 33" descr="Car outline">
            <a:extLst>
              <a:ext uri="{FF2B5EF4-FFF2-40B4-BE49-F238E27FC236}">
                <a16:creationId xmlns:a16="http://schemas.microsoft.com/office/drawing/2014/main" id="{E6B88762-016F-4D64-AC0C-792BC8B62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19069" y="3703428"/>
            <a:ext cx="914400" cy="914400"/>
          </a:xfrm>
          <a:prstGeom prst="rect">
            <a:avLst/>
          </a:prstGeom>
        </p:spPr>
      </p:pic>
      <p:pic>
        <p:nvPicPr>
          <p:cNvPr id="5124" name="Picture 4" descr="CO2 cloud - Free nature icons">
            <a:extLst>
              <a:ext uri="{FF2B5EF4-FFF2-40B4-BE49-F238E27FC236}">
                <a16:creationId xmlns:a16="http://schemas.microsoft.com/office/drawing/2014/main" id="{0A979F08-F80A-4CDE-A278-C651447F9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752" y="2487613"/>
            <a:ext cx="1062533" cy="106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 descr="Globe outline">
            <a:extLst>
              <a:ext uri="{FF2B5EF4-FFF2-40B4-BE49-F238E27FC236}">
                <a16:creationId xmlns:a16="http://schemas.microsoft.com/office/drawing/2014/main" id="{A4D5BA48-4471-4B37-AF8E-CC7350EF48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58843" y="4593170"/>
            <a:ext cx="834852" cy="834852"/>
          </a:xfrm>
          <a:prstGeom prst="rect">
            <a:avLst/>
          </a:prstGeom>
        </p:spPr>
      </p:pic>
      <p:pic>
        <p:nvPicPr>
          <p:cNvPr id="40" name="Graphic 39" descr="Full Moon outline">
            <a:extLst>
              <a:ext uri="{FF2B5EF4-FFF2-40B4-BE49-F238E27FC236}">
                <a16:creationId xmlns:a16="http://schemas.microsoft.com/office/drawing/2014/main" id="{181630DB-C766-445F-B779-3BF70458C2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58869" y="5502203"/>
            <a:ext cx="834852" cy="8348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B99974-8497-4082-8277-9CD8AA101B41}"/>
              </a:ext>
            </a:extLst>
          </p:cNvPr>
          <p:cNvSpPr txBox="1"/>
          <p:nvPr/>
        </p:nvSpPr>
        <p:spPr>
          <a:xfrm>
            <a:off x="427625" y="5796717"/>
            <a:ext cx="258895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100" i="1" dirty="0">
                <a:solidFill>
                  <a:srgbClr val="000000"/>
                </a:solidFill>
              </a:rPr>
              <a:t>*ha azonos energiafogyasztást feltételezünk a hő- és villamosenergia termelése során</a:t>
            </a:r>
          </a:p>
        </p:txBody>
      </p:sp>
      <p:pic>
        <p:nvPicPr>
          <p:cNvPr id="2050" name="Picture 2" descr="Coal Icons - Free SVG &amp; PNG Coal Images - Noun Project">
            <a:extLst>
              <a:ext uri="{FF2B5EF4-FFF2-40B4-BE49-F238E27FC236}">
                <a16:creationId xmlns:a16="http://schemas.microsoft.com/office/drawing/2014/main" id="{4A92FB5E-BD7E-4115-BDEC-A4BEB110D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777" y="1308662"/>
            <a:ext cx="849366" cy="8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412309F8-FF78-484E-A122-668D4CFBD91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531FD2-CA74-4007-98FD-4892A18D31E3}"/>
              </a:ext>
            </a:extLst>
          </p:cNvPr>
          <p:cNvSpPr txBox="1"/>
          <p:nvPr/>
        </p:nvSpPr>
        <p:spPr>
          <a:xfrm>
            <a:off x="685391" y="2538018"/>
            <a:ext cx="673140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b="1" dirty="0">
                <a:solidFill>
                  <a:schemeClr val="accent1"/>
                </a:solidFill>
              </a:rPr>
              <a:t>Vásárolt mennyiség / év: 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hu-HU" dirty="0"/>
              <a:t>1 konténer, azaz 5 millió db / hó</a:t>
            </a:r>
          </a:p>
          <a:p>
            <a:r>
              <a:rPr lang="hu-HU" dirty="0"/>
              <a:t>	= 60 000 000 db / év		</a:t>
            </a:r>
            <a:r>
              <a:rPr lang="hu-HU" b="1" dirty="0"/>
              <a:t>=</a:t>
            </a:r>
            <a:r>
              <a:rPr lang="hu-HU" dirty="0"/>
              <a:t>	</a:t>
            </a:r>
            <a:r>
              <a:rPr lang="hu-HU" b="1" dirty="0"/>
              <a:t>+1 200 000 kg CO</a:t>
            </a:r>
            <a:r>
              <a:rPr lang="hu-HU" b="1" baseline="-25000" dirty="0"/>
              <a:t>2</a:t>
            </a:r>
            <a:r>
              <a:rPr lang="hu-HU" b="1" dirty="0"/>
              <a:t>	</a:t>
            </a:r>
          </a:p>
          <a:p>
            <a:endParaRPr lang="en-US" b="1" dirty="0"/>
          </a:p>
          <a:p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772B019-D363-455C-82E6-01451FA53683}"/>
              </a:ext>
            </a:extLst>
          </p:cNvPr>
          <p:cNvSpPr txBox="1"/>
          <p:nvPr/>
        </p:nvSpPr>
        <p:spPr>
          <a:xfrm>
            <a:off x="4341181" y="3956822"/>
            <a:ext cx="3517662" cy="2369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b="1" dirty="0">
                <a:solidFill>
                  <a:schemeClr val="tx1"/>
                </a:solidFill>
              </a:rPr>
              <a:t>= 	~ 9 900 000 km </a:t>
            </a:r>
            <a:r>
              <a:rPr lang="hu-HU" dirty="0">
                <a:solidFill>
                  <a:schemeClr val="tx1"/>
                </a:solidFill>
              </a:rPr>
              <a:t>gépkocsival megtett távolság </a:t>
            </a:r>
          </a:p>
          <a:p>
            <a:r>
              <a:rPr lang="hu-HU" b="1" dirty="0">
                <a:solidFill>
                  <a:schemeClr val="tx1"/>
                </a:solidFill>
              </a:rPr>
              <a:t>	</a:t>
            </a:r>
            <a:r>
              <a:rPr lang="hu-HU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hu-HU" b="1" dirty="0">
                <a:solidFill>
                  <a:schemeClr val="tx1"/>
                </a:solidFill>
              </a:rPr>
              <a:t>= </a:t>
            </a:r>
            <a:r>
              <a:rPr lang="hu-HU" dirty="0">
                <a:solidFill>
                  <a:schemeClr val="tx1"/>
                </a:solidFill>
              </a:rPr>
              <a:t>	mintha </a:t>
            </a:r>
            <a:r>
              <a:rPr lang="hu-HU" b="1" dirty="0">
                <a:solidFill>
                  <a:schemeClr val="tx1"/>
                </a:solidFill>
              </a:rPr>
              <a:t>248 alkalommal megkerülnénk a Földet </a:t>
            </a:r>
            <a:r>
              <a:rPr lang="hu-HU" dirty="0">
                <a:solidFill>
                  <a:schemeClr val="tx1"/>
                </a:solidFill>
              </a:rPr>
              <a:t>gépkocsival</a:t>
            </a:r>
          </a:p>
          <a:p>
            <a:r>
              <a:rPr lang="hu-HU" dirty="0">
                <a:solidFill>
                  <a:schemeClr val="tx1"/>
                </a:solidFill>
              </a:rPr>
              <a:t>	</a:t>
            </a:r>
          </a:p>
          <a:p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hu-HU" b="1" dirty="0">
                <a:solidFill>
                  <a:schemeClr val="tx1"/>
                </a:solidFill>
              </a:rPr>
              <a:t>= </a:t>
            </a:r>
            <a:r>
              <a:rPr lang="hu-HU" dirty="0">
                <a:solidFill>
                  <a:schemeClr val="tx1"/>
                </a:solidFill>
              </a:rPr>
              <a:t>	mintha </a:t>
            </a:r>
            <a:r>
              <a:rPr lang="hu-HU" b="1" dirty="0">
                <a:solidFill>
                  <a:schemeClr val="tx1"/>
                </a:solidFill>
              </a:rPr>
              <a:t>25-ször megtennénk a Föld-Hold távolságot</a:t>
            </a:r>
            <a:r>
              <a:rPr lang="hu-HU" dirty="0">
                <a:solidFill>
                  <a:schemeClr val="tx1"/>
                </a:solidFill>
              </a:rPr>
              <a:t>	gépkocsival</a:t>
            </a:r>
          </a:p>
        </p:txBody>
      </p:sp>
    </p:spTree>
    <p:extLst>
      <p:ext uri="{BB962C8B-B14F-4D97-AF65-F5344CB8AC3E}">
        <p14:creationId xmlns:p14="http://schemas.microsoft.com/office/powerpoint/2010/main" val="143756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8763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think-cell Slide" r:id="rId47" imgW="359" imgH="355" progId="TCLayout.ActiveDocument.1">
                  <p:embed/>
                </p:oleObj>
              </mc:Choice>
              <mc:Fallback>
                <p:oleObj name="think-cell Slide" r:id="rId47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hu-HU"/>
              <a:t>2030-ig és azután is folyamatosan dolgozunk a földgáz- és villamosenergia-fogyasztásunk további csökkentésére irányuló kezdeményezéseken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1D23FE9-9533-47B8-A262-A4D9AB05724F}"/>
              </a:ext>
            </a:extLst>
          </p:cNvPr>
          <p:cNvPicPr>
            <a:picLocks noChangeAspect="1"/>
          </p:cNvPicPr>
          <p:nvPr/>
        </p:nvPicPr>
        <p:blipFill rotWithShape="1">
          <a:blip r:embed="rId49"/>
          <a:srcRect b="7532"/>
          <a:stretch/>
        </p:blipFill>
        <p:spPr>
          <a:xfrm>
            <a:off x="3520175" y="1221479"/>
            <a:ext cx="6085788" cy="22075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C9D64713-F7FF-4F30-B484-5AFF8F6B6824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26135732"/>
              </p:ext>
            </p:extLst>
          </p:nvPr>
        </p:nvGraphicFramePr>
        <p:xfrm>
          <a:off x="436563" y="4308475"/>
          <a:ext cx="3951287" cy="129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  <p:cxnSp>
        <p:nvCxnSpPr>
          <p:cNvPr id="2071" name="Straight Connector 2070">
            <a:extLst>
              <a:ext uri="{FF2B5EF4-FFF2-40B4-BE49-F238E27FC236}">
                <a16:creationId xmlns:a16="http://schemas.microsoft.com/office/drawing/2014/main" id="{D35AA6EE-AC89-490E-82C1-835A7E2114B9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 flipV="1">
            <a:off x="676275" y="4276725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0725F77A-6602-4735-9E8C-6D09950A17E7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76275" y="4276725"/>
            <a:ext cx="347027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304AC153-7A00-451F-BA10-A80C00647EC9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146550" y="4276726"/>
            <a:ext cx="0" cy="4175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platzhalter 5">
            <a:extLst>
              <a:ext uri="{FF2B5EF4-FFF2-40B4-BE49-F238E27FC236}">
                <a16:creationId xmlns:a16="http://schemas.microsoft.com/office/drawing/2014/main" id="{5570730B-9D7F-4A69-BD5F-BEC80563B9FA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217805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37AE74FD-CA06-4FC5-90B1-99704DEE0DFF}" type="datetime'''''''''''''''''''2''0''2''''''''''''''''''4'''''">
              <a:rPr lang="en-US" altLang="en-US" sz="1000" kern="0" smtClean="0"/>
              <a:pPr algn="r">
                <a:spcBef>
                  <a:spcPct val="0"/>
                </a:spcBef>
              </a:pPr>
              <a:t>2024</a:t>
            </a:fld>
            <a:endParaRPr lang="en-US" altLang="en-US" sz="1000" kern="0"/>
          </a:p>
        </p:txBody>
      </p:sp>
      <p:sp>
        <p:nvSpPr>
          <p:cNvPr id="60" name="Textplatzhalter 5">
            <a:extLst>
              <a:ext uri="{FF2B5EF4-FFF2-40B4-BE49-F238E27FC236}">
                <a16:creationId xmlns:a16="http://schemas.microsoft.com/office/drawing/2014/main" id="{D66F57E6-F15B-4BD2-9674-42160A09A278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312420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3262E728-42B7-49A6-AE9B-D756EC72782D}" type="datetime'''''''2''''0''''''''''''''2''7'''''''''">
              <a:rPr lang="en-US" altLang="en-US" sz="1000" kern="0" smtClean="0"/>
              <a:pPr algn="r">
                <a:spcBef>
                  <a:spcPct val="0"/>
                </a:spcBef>
              </a:pPr>
              <a:t>2027</a:t>
            </a:fld>
            <a:endParaRPr lang="en-US" altLang="en-US" sz="1000" kern="0"/>
          </a:p>
        </p:txBody>
      </p:sp>
      <p:sp>
        <p:nvSpPr>
          <p:cNvPr id="56" name="Textplatzhalter 5">
            <a:extLst>
              <a:ext uri="{FF2B5EF4-FFF2-40B4-BE49-F238E27FC236}">
                <a16:creationId xmlns:a16="http://schemas.microsoft.com/office/drawing/2014/main" id="{4C9EF0E6-A4DD-4656-AE9E-659AC4110DA9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154622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6ACB8C9E-B600-4A4E-A162-3169F1D3F04E}" type="datetime'''''''''''''''''''''''''''''''''''''''''2''''0''''2''2'">
              <a:rPr lang="en-US" altLang="en-US" sz="1000" kern="0" smtClean="0"/>
              <a:pPr algn="r">
                <a:spcBef>
                  <a:spcPct val="0"/>
                </a:spcBef>
              </a:pPr>
              <a:t>2022</a:t>
            </a:fld>
            <a:endParaRPr lang="en-US" altLang="en-US" sz="1000" kern="0"/>
          </a:p>
        </p:txBody>
      </p:sp>
      <p:sp>
        <p:nvSpPr>
          <p:cNvPr id="63" name="Textplatzhalter 5">
            <a:extLst>
              <a:ext uri="{FF2B5EF4-FFF2-40B4-BE49-F238E27FC236}">
                <a16:creationId xmlns:a16="http://schemas.microsoft.com/office/drawing/2014/main" id="{57683FE1-3159-41EA-83EB-00CE2627F6A3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2808288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081B7349-2D01-407E-B7A5-AE88B6A31C10}" type="datetime'2''''0''''''''''''''''''''''''''2''''6'''''''''''''''">
              <a:rPr lang="en-US" altLang="en-US" sz="1000" kern="0" smtClean="0"/>
              <a:pPr algn="r">
                <a:spcBef>
                  <a:spcPct val="0"/>
                </a:spcBef>
              </a:pPr>
              <a:t>2026</a:t>
            </a:fld>
            <a:endParaRPr lang="en-US" altLang="en-US" sz="1000" kern="0"/>
          </a:p>
        </p:txBody>
      </p:sp>
      <p:sp>
        <p:nvSpPr>
          <p:cNvPr id="35" name="Textplatzhalter 5">
            <a:extLst>
              <a:ext uri="{FF2B5EF4-FFF2-40B4-BE49-F238E27FC236}">
                <a16:creationId xmlns:a16="http://schemas.microsoft.com/office/drawing/2014/main" id="{3E7990E3-3F87-4CFF-B705-1D42CDC7F5B0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60007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9399E06C-D808-467C-9FB2-593B887FA70C}" type="datetime'''''''''2''''''''''''''''0''''''''''''1''9'''''''''''''">
              <a:rPr lang="en-US" altLang="en-US" sz="1000" kern="0" smtClean="0"/>
              <a:pPr algn="r">
                <a:spcBef>
                  <a:spcPct val="0"/>
                </a:spcBef>
              </a:pPr>
              <a:t>2019</a:t>
            </a:fld>
            <a:endParaRPr lang="en-US" altLang="en-US" sz="1000" kern="0"/>
          </a:p>
        </p:txBody>
      </p:sp>
      <p:sp>
        <p:nvSpPr>
          <p:cNvPr id="59" name="Textplatzhalter 5">
            <a:extLst>
              <a:ext uri="{FF2B5EF4-FFF2-40B4-BE49-F238E27FC236}">
                <a16:creationId xmlns:a16="http://schemas.microsoft.com/office/drawing/2014/main" id="{9341D66D-04E4-417C-BFFA-68BA32348239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493963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2FAA77D7-74D6-441C-AB1C-08658066E5C4}" type="datetime'''2''''''''0''''2''''''''''''''''5'''''''''''''''''''''">
              <a:rPr lang="en-US" altLang="en-US" sz="1000" kern="0" smtClean="0"/>
              <a:pPr algn="r">
                <a:spcBef>
                  <a:spcPct val="0"/>
                </a:spcBef>
              </a:pPr>
              <a:t>2025</a:t>
            </a:fld>
            <a:endParaRPr lang="en-US" altLang="en-US" sz="1000" kern="0"/>
          </a:p>
        </p:txBody>
      </p:sp>
      <p:sp>
        <p:nvSpPr>
          <p:cNvPr id="37" name="Textplatzhalter 5">
            <a:extLst>
              <a:ext uri="{FF2B5EF4-FFF2-40B4-BE49-F238E27FC236}">
                <a16:creationId xmlns:a16="http://schemas.microsoft.com/office/drawing/2014/main" id="{88367BB3-3DCB-491A-82F3-E26A62A2FCA9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915988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1BBF51F2-E626-4F2F-BCE3-512B5EB3398D}" type="datetime'''2''''''''''''''''''''''''''02''''''''''''0'''">
              <a:rPr lang="en-US" altLang="en-US" sz="1000" kern="0" smtClean="0"/>
              <a:pPr algn="r">
                <a:spcBef>
                  <a:spcPct val="0"/>
                </a:spcBef>
              </a:pPr>
              <a:t>2020</a:t>
            </a:fld>
            <a:endParaRPr lang="en-US" altLang="en-US" sz="1000" kern="0"/>
          </a:p>
        </p:txBody>
      </p:sp>
      <p:sp>
        <p:nvSpPr>
          <p:cNvPr id="39" name="Textplatzhalter 5">
            <a:extLst>
              <a:ext uri="{FF2B5EF4-FFF2-40B4-BE49-F238E27FC236}">
                <a16:creationId xmlns:a16="http://schemas.microsoft.com/office/drawing/2014/main" id="{C7D40265-4CBB-4EA1-8ACF-2D651F882F30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123190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84346480-E5AD-4987-9168-5FC579BA99B4}" type="datetime'''''''2''''''0''''''''''''''''''''''''''''''''''''''2''''1'''">
              <a:rPr lang="en-US" altLang="en-US" sz="1000" kern="0" smtClean="0"/>
              <a:pPr algn="r">
                <a:spcBef>
                  <a:spcPct val="0"/>
                </a:spcBef>
              </a:pPr>
              <a:t>2021</a:t>
            </a:fld>
            <a:endParaRPr lang="en-US" altLang="en-US" sz="1000" kern="0"/>
          </a:p>
        </p:txBody>
      </p:sp>
      <p:sp>
        <p:nvSpPr>
          <p:cNvPr id="57" name="Textplatzhalter 5">
            <a:extLst>
              <a:ext uri="{FF2B5EF4-FFF2-40B4-BE49-F238E27FC236}">
                <a16:creationId xmlns:a16="http://schemas.microsoft.com/office/drawing/2014/main" id="{8891CACA-A5BC-424B-A67C-F7E2D8C2C39D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1862138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F6386F9B-973B-406F-A00D-45C8115B6ED4}" type="datetime'''''''''''''20''''''''''''''''''''''''''2''''3'''''''''''''">
              <a:rPr lang="en-US" altLang="en-US" sz="1000" kern="0" smtClean="0"/>
              <a:pPr algn="r">
                <a:spcBef>
                  <a:spcPct val="0"/>
                </a:spcBef>
              </a:pPr>
              <a:t>2023</a:t>
            </a:fld>
            <a:endParaRPr lang="en-US" altLang="en-US" sz="1000" kern="0"/>
          </a:p>
        </p:txBody>
      </p:sp>
      <p:sp>
        <p:nvSpPr>
          <p:cNvPr id="64" name="Textplatzhalter 5">
            <a:extLst>
              <a:ext uri="{FF2B5EF4-FFF2-40B4-BE49-F238E27FC236}">
                <a16:creationId xmlns:a16="http://schemas.microsoft.com/office/drawing/2014/main" id="{D382C76F-41CC-4546-A070-E09460C6660A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3440113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4675D8EF-D0CE-4CBA-B74D-C85EB61B1C83}" type="datetime'''''''''''''''''''''2''''028'''''''''''''''''''''''''''">
              <a:rPr lang="en-US" altLang="en-US" sz="1000" kern="0" smtClean="0"/>
              <a:pPr algn="r">
                <a:spcBef>
                  <a:spcPct val="0"/>
                </a:spcBef>
              </a:pPr>
              <a:t>2028</a:t>
            </a:fld>
            <a:endParaRPr lang="en-US" altLang="en-US" sz="1000" kern="0"/>
          </a:p>
        </p:txBody>
      </p:sp>
      <p:sp>
        <p:nvSpPr>
          <p:cNvPr id="65" name="Textplatzhalter 5">
            <a:extLst>
              <a:ext uri="{FF2B5EF4-FFF2-40B4-BE49-F238E27FC236}">
                <a16:creationId xmlns:a16="http://schemas.microsoft.com/office/drawing/2014/main" id="{1BE5AFBF-AA0E-4272-A0B9-DC0043D53497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375602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6151FB57-7EBD-4406-A1C7-D7735998E788}" type="datetime'''2''''''''''''''''0''''2''''''''''''''''''''''''''''9'''''">
              <a:rPr lang="en-US" altLang="en-US" sz="1000" kern="0" smtClean="0"/>
              <a:pPr algn="r">
                <a:spcBef>
                  <a:spcPct val="0"/>
                </a:spcBef>
              </a:pPr>
              <a:t>2029</a:t>
            </a:fld>
            <a:endParaRPr lang="en-US" altLang="en-US" sz="1000" kern="0"/>
          </a:p>
        </p:txBody>
      </p:sp>
      <p:sp>
        <p:nvSpPr>
          <p:cNvPr id="68" name="Textplatzhalter 5">
            <a:extLst>
              <a:ext uri="{FF2B5EF4-FFF2-40B4-BE49-F238E27FC236}">
                <a16:creationId xmlns:a16="http://schemas.microsoft.com/office/drawing/2014/main" id="{07336256-9AA2-46C8-B300-966D05A5FA1E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407035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016246D9-40B8-492E-BCAC-5A517F475B11}" type="datetime'''''''''''20''''''''''''''''''''''''''''''''''''3''''0'''''''">
              <a:rPr lang="en-US" altLang="en-US" sz="1000" kern="0" smtClean="0"/>
              <a:pPr algn="r">
                <a:spcBef>
                  <a:spcPct val="0"/>
                </a:spcBef>
              </a:pPr>
              <a:t>2030</a:t>
            </a:fld>
            <a:endParaRPr lang="en-US" altLang="en-US" sz="1000" kern="0"/>
          </a:p>
        </p:txBody>
      </p:sp>
      <p:sp>
        <p:nvSpPr>
          <p:cNvPr id="127" name="Textplatzhalter 5">
            <a:extLst>
              <a:ext uri="{FF2B5EF4-FFF2-40B4-BE49-F238E27FC236}">
                <a16:creationId xmlns:a16="http://schemas.microsoft.com/office/drawing/2014/main" id="{36EC7466-B643-4D32-85A9-342054C57E36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2117725" y="4125913"/>
            <a:ext cx="587375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</a:ln>
          <a:effectLst/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fld id="{829D950C-48AE-4310-B058-1FC33CF04142}" type="datetime'''''''''''''''''-''''''3''''''''''0%'''''''''''''''''">
              <a:rPr lang="en-US" altLang="en-US" sz="1400" b="1" kern="0" smtClean="0">
                <a:effectLst/>
              </a:rPr>
              <a:pPr/>
              <a:t>-30%</a:t>
            </a:fld>
            <a:endParaRPr lang="en-US" altLang="en-US" sz="1400" b="1" kern="0">
              <a:effectLst/>
            </a:endParaRP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C2135466-EF0C-4037-B70C-B6AD3D2E5CCC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598206" y="6021388"/>
            <a:ext cx="187325" cy="139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0CAECAC8-D369-46CB-AB92-8A5B6853A12D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598206" y="6232525"/>
            <a:ext cx="187325" cy="139700"/>
          </a:xfrm>
          <a:prstGeom prst="rect">
            <a:avLst/>
          </a:prstGeom>
          <a:solidFill>
            <a:srgbClr val="48AD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41" name="Textplatzhalter 5">
            <a:extLst>
              <a:ext uri="{FF2B5EF4-FFF2-40B4-BE49-F238E27FC236}">
                <a16:creationId xmlns:a16="http://schemas.microsoft.com/office/drawing/2014/main" id="{D0348044-893A-4B26-86DF-5F472C201996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836331" y="6016625"/>
            <a:ext cx="2756182" cy="16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50" kern="0" dirty="0" err="1"/>
              <a:t>Tényleges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földgáz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felhasználás</a:t>
            </a:r>
            <a:r>
              <a:rPr lang="hu-HU" altLang="en-US" sz="1050" kern="0" dirty="0"/>
              <a:t>, sm</a:t>
            </a:r>
            <a:r>
              <a:rPr lang="hu-HU" altLang="en-US" sz="1000" kern="0" baseline="30000" dirty="0"/>
              <a:t>3</a:t>
            </a:r>
            <a:r>
              <a:rPr lang="hu-HU" altLang="en-US" sz="1050" kern="0" dirty="0"/>
              <a:t>/1000db</a:t>
            </a:r>
            <a:endParaRPr lang="en-US" altLang="en-US" sz="1050" kern="0" dirty="0"/>
          </a:p>
        </p:txBody>
      </p:sp>
      <p:sp>
        <p:nvSpPr>
          <p:cNvPr id="95" name="Textplatzhalter 5">
            <a:extLst>
              <a:ext uri="{FF2B5EF4-FFF2-40B4-BE49-F238E27FC236}">
                <a16:creationId xmlns:a16="http://schemas.microsoft.com/office/drawing/2014/main" id="{FBA5FD2B-79E7-4925-AFD4-E8083442A96E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836331" y="6227763"/>
            <a:ext cx="2756182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50" kern="0" dirty="0" err="1"/>
              <a:t>Előrejelzett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földgáz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felhasználás</a:t>
            </a:r>
            <a:r>
              <a:rPr lang="hu-HU" altLang="en-US" sz="1050" kern="0" dirty="0"/>
              <a:t>, sm</a:t>
            </a:r>
            <a:r>
              <a:rPr lang="hu-HU" altLang="en-US" sz="1000" kern="0" baseline="30000" dirty="0"/>
              <a:t>3</a:t>
            </a:r>
            <a:r>
              <a:rPr lang="hu-HU" altLang="en-US" sz="1050" kern="0" dirty="0"/>
              <a:t>/1000db </a:t>
            </a:r>
            <a:endParaRPr lang="en-US" altLang="en-US" sz="1050" kern="0" dirty="0"/>
          </a:p>
        </p:txBody>
      </p:sp>
      <p:graphicFrame>
        <p:nvGraphicFramePr>
          <p:cNvPr id="66" name="Chart 65">
            <a:extLst>
              <a:ext uri="{FF2B5EF4-FFF2-40B4-BE49-F238E27FC236}">
                <a16:creationId xmlns:a16="http://schemas.microsoft.com/office/drawing/2014/main" id="{62A64513-C194-4C8B-B017-157200F795DB}"/>
              </a:ext>
            </a:extLst>
          </p:cNvPr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043833420"/>
              </p:ext>
            </p:extLst>
          </p:nvPr>
        </p:nvGraphicFramePr>
        <p:xfrm>
          <a:off x="5727700" y="4394200"/>
          <a:ext cx="3773488" cy="1208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1"/>
          </a:graphicData>
        </a:graphic>
      </p:graphicFrame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4B1644F-8D38-4DF7-A97F-4AA49BAFF8B0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5959475" y="4362450"/>
            <a:ext cx="33083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7DA3DFAD-C303-4DAC-9FD2-271AE4A59543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 flipV="1">
            <a:off x="5959475" y="4362450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C237A4F-24AC-455E-87F2-72A6535DB5F1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9267825" y="4362451"/>
            <a:ext cx="0" cy="39052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Textplatzhalter 5">
            <a:extLst>
              <a:ext uri="{FF2B5EF4-FFF2-40B4-BE49-F238E27FC236}">
                <a16:creationId xmlns:a16="http://schemas.microsoft.com/office/drawing/2014/main" id="{822CEB1C-4DB0-4749-9E77-703C2E53A93D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708660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1B4FFDDA-C4D8-4D86-BC00-606722528654}" type="datetime'2''''''''''''''''''''''''''''02''''''''''''3'''''''''''''''">
              <a:rPr lang="en-US" altLang="en-US" sz="1000" kern="0" smtClean="0"/>
              <a:pPr/>
              <a:t>2023</a:t>
            </a:fld>
            <a:endParaRPr lang="en-US" altLang="en-US" sz="1000" kern="0"/>
          </a:p>
        </p:txBody>
      </p:sp>
      <p:sp>
        <p:nvSpPr>
          <p:cNvPr id="157" name="Textplatzhalter 5">
            <a:extLst>
              <a:ext uri="{FF2B5EF4-FFF2-40B4-BE49-F238E27FC236}">
                <a16:creationId xmlns:a16="http://schemas.microsoft.com/office/drawing/2014/main" id="{F2B7E9F6-1604-4DF2-9394-16E272E2B5A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6484938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E28FAF1E-BB44-4852-8380-41058FCB88A0}" type="datetime'''2''''''''''''''0''''2''''''''''''''''''1'">
              <a:rPr lang="en-US" altLang="en-US" sz="1000" kern="0" smtClean="0"/>
              <a:pPr/>
              <a:t>2021</a:t>
            </a:fld>
            <a:endParaRPr lang="en-US" altLang="en-US" sz="1000" kern="0"/>
          </a:p>
        </p:txBody>
      </p:sp>
      <p:sp>
        <p:nvSpPr>
          <p:cNvPr id="165" name="Textplatzhalter 5">
            <a:extLst>
              <a:ext uri="{FF2B5EF4-FFF2-40B4-BE49-F238E27FC236}">
                <a16:creationId xmlns:a16="http://schemas.microsoft.com/office/drawing/2014/main" id="{DD1D9F38-46F5-474E-87FC-D3528DA575B9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8891588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7623C9C4-9979-4D70-A02F-1BA69E9C1A6A}" type="datetime'''''''''''''''''2''''''''''''''''''''0''''2''''''''''''9'''">
              <a:rPr lang="en-US" altLang="en-US" sz="1000" kern="0" smtClean="0"/>
              <a:pPr/>
              <a:t>2029</a:t>
            </a:fld>
            <a:endParaRPr lang="en-US" altLang="en-US" sz="1000" kern="0"/>
          </a:p>
        </p:txBody>
      </p:sp>
      <p:sp>
        <p:nvSpPr>
          <p:cNvPr id="155" name="Textplatzhalter 5">
            <a:extLst>
              <a:ext uri="{FF2B5EF4-FFF2-40B4-BE49-F238E27FC236}">
                <a16:creationId xmlns:a16="http://schemas.microsoft.com/office/drawing/2014/main" id="{F5AACDA3-F38C-4B1A-9A9E-D4AF4BF7E0C9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588327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9DD005E3-0CE6-4004-A067-5AA830F50F3C}" type="datetime'''''''''''''20''''''''''''''''''''1''''9'''''''''''''''">
              <a:rPr lang="en-US" altLang="en-US" sz="1000" kern="0" smtClean="0"/>
              <a:pPr/>
              <a:t>2019</a:t>
            </a:fld>
            <a:endParaRPr lang="en-US" altLang="en-US" sz="1000" kern="0"/>
          </a:p>
        </p:txBody>
      </p:sp>
      <p:sp>
        <p:nvSpPr>
          <p:cNvPr id="162" name="Textplatzhalter 5">
            <a:extLst>
              <a:ext uri="{FF2B5EF4-FFF2-40B4-BE49-F238E27FC236}">
                <a16:creationId xmlns:a16="http://schemas.microsoft.com/office/drawing/2014/main" id="{9FEB35E3-091A-45D7-8364-1BEC096CB18A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828992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C346E8F7-630E-4CAE-A74E-2668E72AC74A}" type="datetime'''''''''''''''''2''0''''2''''''''''''''''''''7'''">
              <a:rPr lang="en-US" altLang="en-US" sz="1000" kern="0" smtClean="0"/>
              <a:pPr/>
              <a:t>2027</a:t>
            </a:fld>
            <a:endParaRPr lang="en-US" altLang="en-US" sz="1000" kern="0"/>
          </a:p>
        </p:txBody>
      </p:sp>
      <p:sp>
        <p:nvSpPr>
          <p:cNvPr id="163" name="Textplatzhalter 5">
            <a:extLst>
              <a:ext uri="{FF2B5EF4-FFF2-40B4-BE49-F238E27FC236}">
                <a16:creationId xmlns:a16="http://schemas.microsoft.com/office/drawing/2014/main" id="{3505CF5A-5DF1-4D09-9555-4B3C12688FFA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798830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A2A3D66B-28EF-4523-AB6B-353B90A31AC0}" type="datetime'2''''''''0''''''''2''''''''''''''''''''6'''">
              <a:rPr lang="en-US" altLang="en-US" sz="1000" kern="0" smtClean="0"/>
              <a:pPr/>
              <a:t>2026</a:t>
            </a:fld>
            <a:endParaRPr lang="en-US" altLang="en-US" sz="1000" kern="0"/>
          </a:p>
        </p:txBody>
      </p:sp>
      <p:sp>
        <p:nvSpPr>
          <p:cNvPr id="156" name="Textplatzhalter 5">
            <a:extLst>
              <a:ext uri="{FF2B5EF4-FFF2-40B4-BE49-F238E27FC236}">
                <a16:creationId xmlns:a16="http://schemas.microsoft.com/office/drawing/2014/main" id="{697F7424-3AB4-4FEE-A82B-ABD74C52A759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6184900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FA51ECB3-6C69-49BA-BF4A-5351761C0A85}" type="datetime'''''''''''''''''''''''''''''''''''''''''2''''''''''02''''0'''">
              <a:rPr lang="en-US" altLang="en-US" sz="1000" kern="0" smtClean="0"/>
              <a:pPr/>
              <a:t>2020</a:t>
            </a:fld>
            <a:endParaRPr lang="en-US" altLang="en-US" sz="1000" kern="0"/>
          </a:p>
        </p:txBody>
      </p:sp>
      <p:sp>
        <p:nvSpPr>
          <p:cNvPr id="158" name="Textplatzhalter 5">
            <a:extLst>
              <a:ext uri="{FF2B5EF4-FFF2-40B4-BE49-F238E27FC236}">
                <a16:creationId xmlns:a16="http://schemas.microsoft.com/office/drawing/2014/main" id="{0D442E9B-1272-4A41-AD7E-954E02DD2C93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6786563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FE2A1D94-4E1E-4E23-91DA-D1E1AB3CC163}" type="datetime'''''''''''''''20''''2''''''2'''''''''''''''''">
              <a:rPr lang="en-US" altLang="en-US" sz="1000" kern="0" smtClean="0"/>
              <a:pPr/>
              <a:t>2022</a:t>
            </a:fld>
            <a:endParaRPr lang="en-US" altLang="en-US" sz="1000" kern="0"/>
          </a:p>
        </p:txBody>
      </p:sp>
      <p:sp>
        <p:nvSpPr>
          <p:cNvPr id="159" name="Textplatzhalter 5">
            <a:extLst>
              <a:ext uri="{FF2B5EF4-FFF2-40B4-BE49-F238E27FC236}">
                <a16:creationId xmlns:a16="http://schemas.microsoft.com/office/drawing/2014/main" id="{D5B50C1D-444A-4F6C-9BC9-5D284BEF1E6A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38822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967E7EA5-FD32-4D4C-B3BB-40E676067241}" type="datetime'''''''2''''0''''''''''''''''''''''''''''''''''''''24'''">
              <a:rPr lang="en-US" altLang="en-US" sz="1000" kern="0" smtClean="0"/>
              <a:pPr/>
              <a:t>2024</a:t>
            </a:fld>
            <a:endParaRPr lang="en-US" altLang="en-US" sz="1000" kern="0"/>
          </a:p>
        </p:txBody>
      </p:sp>
      <p:sp>
        <p:nvSpPr>
          <p:cNvPr id="161" name="Textplatzhalter 5">
            <a:extLst>
              <a:ext uri="{FF2B5EF4-FFF2-40B4-BE49-F238E27FC236}">
                <a16:creationId xmlns:a16="http://schemas.microsoft.com/office/drawing/2014/main" id="{55BA4310-3B86-4A5D-B82D-CFFBDC2A4352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7688263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5F6B5B08-8835-4CB5-9CEA-A6086E1BC81E}" type="datetime'''2''''''''''''''''0''''''''''''''''''''''''''2''5'''''''''''">
              <a:rPr lang="en-US" altLang="en-US" sz="1000" kern="0" smtClean="0"/>
              <a:pPr/>
              <a:t>2025</a:t>
            </a:fld>
            <a:endParaRPr lang="en-US" altLang="en-US" sz="1000" kern="0"/>
          </a:p>
        </p:txBody>
      </p:sp>
      <p:sp>
        <p:nvSpPr>
          <p:cNvPr id="164" name="Textplatzhalter 5">
            <a:extLst>
              <a:ext uri="{FF2B5EF4-FFF2-40B4-BE49-F238E27FC236}">
                <a16:creationId xmlns:a16="http://schemas.microsoft.com/office/drawing/2014/main" id="{44DFF869-F1BF-4EE4-85AA-4C3ADDE546DF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8589963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3CB0017A-C9C4-4490-B7A4-2247A371DB2F}" type="datetime'''''''2''''''''''''''028'''''''''">
              <a:rPr lang="en-US" altLang="en-US" sz="1000" kern="0" smtClean="0"/>
              <a:pPr/>
              <a:t>2028</a:t>
            </a:fld>
            <a:endParaRPr lang="en-US" altLang="en-US" sz="1000" kern="0"/>
          </a:p>
        </p:txBody>
      </p:sp>
      <p:sp>
        <p:nvSpPr>
          <p:cNvPr id="166" name="Textplatzhalter 5">
            <a:extLst>
              <a:ext uri="{FF2B5EF4-FFF2-40B4-BE49-F238E27FC236}">
                <a16:creationId xmlns:a16="http://schemas.microsoft.com/office/drawing/2014/main" id="{657B1163-D89E-4531-A43D-3D00B58AD299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9191625" y="5562600"/>
            <a:ext cx="1524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fld id="{EE2CEFFC-CE3C-4E25-BA29-8749ED079C26}" type="datetime'2''0''30'''''''''''''''''''''''''''''''">
              <a:rPr lang="en-US" altLang="en-US" sz="1000" kern="0" smtClean="0"/>
              <a:pPr/>
              <a:t>2030</a:t>
            </a:fld>
            <a:endParaRPr lang="en-US" altLang="en-US" sz="1000" kern="0"/>
          </a:p>
        </p:txBody>
      </p:sp>
      <p:sp>
        <p:nvSpPr>
          <p:cNvPr id="167" name="Textplatzhalter 5">
            <a:extLst>
              <a:ext uri="{FF2B5EF4-FFF2-40B4-BE49-F238E27FC236}">
                <a16:creationId xmlns:a16="http://schemas.microsoft.com/office/drawing/2014/main" id="{FE6A3579-4BE4-4C84-9466-765619FCF102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7319963" y="4211638"/>
            <a:ext cx="587375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</a:ln>
          <a:effectLst/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fld id="{01BF9F78-C4E2-48FB-8B9F-3EA234D84BD6}" type="datetime'''''-''''3''''''''''''''''''''''''0''''''''%'''''''''''">
              <a:rPr lang="en-US" altLang="en-US" sz="1400" b="1" kern="0" smtClean="0">
                <a:effectLst/>
              </a:rPr>
              <a:pPr/>
              <a:t>-30%</a:t>
            </a:fld>
            <a:endParaRPr lang="en-US" altLang="en-US" sz="1400" b="1" kern="0">
              <a:effectLst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4CD3CA8-E02B-41D0-A72F-A55A44955918}"/>
              </a:ext>
            </a:extLst>
          </p:cNvPr>
          <p:cNvSpPr/>
          <p:nvPr>
            <p:custDataLst>
              <p:tags r:id="rId41"/>
            </p:custDataLst>
          </p:nvPr>
        </p:nvSpPr>
        <p:spPr bwMode="auto">
          <a:xfrm>
            <a:off x="5897427" y="6021388"/>
            <a:ext cx="187325" cy="139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A729859-7174-49BF-8601-48212D0E619C}"/>
              </a:ext>
            </a:extLst>
          </p:cNvPr>
          <p:cNvSpPr/>
          <p:nvPr>
            <p:custDataLst>
              <p:tags r:id="rId42"/>
            </p:custDataLst>
          </p:nvPr>
        </p:nvSpPr>
        <p:spPr bwMode="auto">
          <a:xfrm>
            <a:off x="5897427" y="6232525"/>
            <a:ext cx="187325" cy="139700"/>
          </a:xfrm>
          <a:prstGeom prst="rect">
            <a:avLst/>
          </a:prstGeom>
          <a:solidFill>
            <a:srgbClr val="48AD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70" name="Textplatzhalter 5">
            <a:extLst>
              <a:ext uri="{FF2B5EF4-FFF2-40B4-BE49-F238E27FC236}">
                <a16:creationId xmlns:a16="http://schemas.microsoft.com/office/drawing/2014/main" id="{C6911D20-E120-4B0E-8DAE-B5DACA6BB9A6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6135551" y="6227763"/>
            <a:ext cx="3208473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50" kern="0" dirty="0" err="1"/>
              <a:t>Előrejelzett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elektromos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áram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felhasználás</a:t>
            </a:r>
            <a:r>
              <a:rPr lang="hu-HU" altLang="en-US" sz="1050" kern="0" dirty="0"/>
              <a:t>, </a:t>
            </a:r>
            <a:r>
              <a:rPr lang="hu-HU" altLang="en-US" sz="1050" kern="0" dirty="0" err="1"/>
              <a:t>kWó</a:t>
            </a:r>
            <a:r>
              <a:rPr lang="hu-HU" altLang="en-US" sz="1050" kern="0" dirty="0"/>
              <a:t>/1000db</a:t>
            </a:r>
            <a:endParaRPr lang="en-US" altLang="en-US" sz="1050" kern="0" dirty="0"/>
          </a:p>
        </p:txBody>
      </p:sp>
      <p:sp>
        <p:nvSpPr>
          <p:cNvPr id="171" name="Textplatzhalter 5">
            <a:extLst>
              <a:ext uri="{FF2B5EF4-FFF2-40B4-BE49-F238E27FC236}">
                <a16:creationId xmlns:a16="http://schemas.microsoft.com/office/drawing/2014/main" id="{0061DE55-1186-48AA-B888-DFA89295C945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6135552" y="6016625"/>
            <a:ext cx="3296012" cy="16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 lang="en-US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en-US" sz="160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50825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657225" indent="-209550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rgbClr val="004D94"/>
              </a:buClr>
              <a:buFont typeface="Wingdings" pitchFamily="2" charset="2"/>
              <a:buChar char="§"/>
              <a:defRPr lang="de-DE" sz="16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877888" indent="-223838" algn="l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&gt;"/>
              <a:defRPr lang="en-GB" sz="160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50" kern="0" dirty="0" err="1"/>
              <a:t>Tényleges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elektromos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áram</a:t>
            </a:r>
            <a:r>
              <a:rPr lang="en-US" altLang="en-US" sz="1050" kern="0" dirty="0"/>
              <a:t> </a:t>
            </a:r>
            <a:r>
              <a:rPr lang="en-US" altLang="en-US" sz="1050" kern="0" dirty="0" err="1"/>
              <a:t>felhasználás</a:t>
            </a:r>
            <a:r>
              <a:rPr lang="hu-HU" altLang="en-US" sz="1050" kern="0" dirty="0"/>
              <a:t>, </a:t>
            </a:r>
            <a:r>
              <a:rPr lang="hu-HU" altLang="en-US" sz="1050" kern="0" dirty="0" err="1"/>
              <a:t>kWó</a:t>
            </a:r>
            <a:r>
              <a:rPr lang="hu-HU" altLang="en-US" sz="1050" kern="0" dirty="0"/>
              <a:t>/1000db</a:t>
            </a:r>
            <a:endParaRPr lang="en-US" altLang="en-US" sz="1050" kern="0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2887B03-A791-4CE5-852D-9EDD99BB19D0}"/>
              </a:ext>
            </a:extLst>
          </p:cNvPr>
          <p:cNvSpPr/>
          <p:nvPr/>
        </p:nvSpPr>
        <p:spPr>
          <a:xfrm>
            <a:off x="254795" y="3600450"/>
            <a:ext cx="9351165" cy="53975"/>
          </a:xfrm>
          <a:prstGeom prst="rect">
            <a:avLst/>
          </a:prstGeom>
          <a:solidFill>
            <a:srgbClr val="48A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278881-63C3-4465-8082-D982377DBF45}"/>
              </a:ext>
            </a:extLst>
          </p:cNvPr>
          <p:cNvSpPr txBox="1"/>
          <p:nvPr/>
        </p:nvSpPr>
        <p:spPr>
          <a:xfrm>
            <a:off x="6172790" y="3823642"/>
            <a:ext cx="32385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b="1" dirty="0">
                <a:solidFill>
                  <a:srgbClr val="48AD79"/>
                </a:solidFill>
              </a:rPr>
              <a:t>Villamosenergia-csökkentési cél: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40E5BB3-ED3C-4702-A921-F564F206EB96}"/>
              </a:ext>
            </a:extLst>
          </p:cNvPr>
          <p:cNvSpPr txBox="1"/>
          <p:nvPr/>
        </p:nvSpPr>
        <p:spPr>
          <a:xfrm>
            <a:off x="908050" y="3794839"/>
            <a:ext cx="376237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b="1" dirty="0">
                <a:solidFill>
                  <a:srgbClr val="48AD79"/>
                </a:solidFill>
              </a:rPr>
              <a:t>Földgázfelhasználás-csökkentési cél:</a:t>
            </a:r>
          </a:p>
        </p:txBody>
      </p:sp>
      <p:pic>
        <p:nvPicPr>
          <p:cNvPr id="89" name="Graphic 88" descr="Fire with solid fill">
            <a:extLst>
              <a:ext uri="{FF2B5EF4-FFF2-40B4-BE49-F238E27FC236}">
                <a16:creationId xmlns:a16="http://schemas.microsoft.com/office/drawing/2014/main" id="{2C52D154-0241-4394-A2D0-692C21F6059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43071" y="3730782"/>
            <a:ext cx="395129" cy="395129"/>
          </a:xfrm>
          <a:prstGeom prst="rect">
            <a:avLst/>
          </a:prstGeom>
        </p:spPr>
      </p:pic>
      <p:pic>
        <p:nvPicPr>
          <p:cNvPr id="93" name="Graphic 92" descr="Plugged Unplugged with solid fill">
            <a:extLst>
              <a:ext uri="{FF2B5EF4-FFF2-40B4-BE49-F238E27FC236}">
                <a16:creationId xmlns:a16="http://schemas.microsoft.com/office/drawing/2014/main" id="{81B1EF5A-BABE-4609-98EF-A5E5A4A3BD5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5588136" y="3697288"/>
            <a:ext cx="487362" cy="487362"/>
          </a:xfrm>
          <a:prstGeom prst="rect">
            <a:avLst/>
          </a:prstGeom>
        </p:spPr>
      </p:pic>
      <p:sp>
        <p:nvSpPr>
          <p:cNvPr id="54" name="Footer Placeholder 3">
            <a:extLst>
              <a:ext uri="{FF2B5EF4-FFF2-40B4-BE49-F238E27FC236}">
                <a16:creationId xmlns:a16="http://schemas.microsoft.com/office/drawing/2014/main" id="{1DE1ED01-F102-4121-ADA3-143D8C5FAE2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7019" y="1277858"/>
            <a:ext cx="2809581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b="1" dirty="0">
                <a:solidFill>
                  <a:srgbClr val="48AD79"/>
                </a:solidFill>
                <a:latin typeface="+mj-lt"/>
              </a:rPr>
              <a:t>A 2030-ra kitűzött 30%-</a:t>
            </a:r>
            <a:r>
              <a:rPr lang="hu-HU" b="1" dirty="0" err="1">
                <a:solidFill>
                  <a:srgbClr val="48AD79"/>
                </a:solidFill>
                <a:latin typeface="+mj-lt"/>
              </a:rPr>
              <a:t>os</a:t>
            </a:r>
            <a:r>
              <a:rPr lang="hu-HU" b="1" dirty="0">
                <a:solidFill>
                  <a:srgbClr val="48AD79"/>
                </a:solidFill>
                <a:latin typeface="+mj-lt"/>
              </a:rPr>
              <a:t> célkitűzéseink elérése után sem dőlünk hátra. Továbbra is a fenntartható jövő építésére törekszünk, termelési folyamatainkat és a társadalmi felelősségvállalási szempontjainkat egyaránt mélyreható átalakításnak vetjük alá.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3B3289E-8615-4D19-B91D-E38B90FBC05D}"/>
              </a:ext>
            </a:extLst>
          </p:cNvPr>
          <p:cNvSpPr txBox="1"/>
          <p:nvPr/>
        </p:nvSpPr>
        <p:spPr>
          <a:xfrm>
            <a:off x="5300142" y="1228110"/>
            <a:ext cx="4201046" cy="730969"/>
          </a:xfrm>
          <a:prstGeom prst="rect">
            <a:avLst/>
          </a:prstGeom>
          <a:solidFill>
            <a:srgbClr val="F9F9F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100" b="1" dirty="0" err="1">
                <a:solidFill>
                  <a:srgbClr val="92D050"/>
                </a:solidFill>
              </a:rPr>
              <a:t>Környezetvédelmi</a:t>
            </a:r>
            <a:r>
              <a:rPr lang="en-GB" sz="1100" b="1" dirty="0">
                <a:solidFill>
                  <a:srgbClr val="000000"/>
                </a:solidFill>
              </a:rPr>
              <a:t> </a:t>
            </a:r>
            <a:r>
              <a:rPr lang="en-GB" sz="1100" b="1" dirty="0" err="1">
                <a:solidFill>
                  <a:srgbClr val="002060"/>
                </a:solidFill>
              </a:rPr>
              <a:t>célok</a:t>
            </a:r>
            <a:r>
              <a:rPr lang="en-GB" sz="1100" b="1" dirty="0">
                <a:solidFill>
                  <a:srgbClr val="002060"/>
                </a:solidFill>
              </a:rPr>
              <a:t>: 30% 2030-ig</a:t>
            </a:r>
            <a:endParaRPr lang="hu-HU" sz="1100" b="1" dirty="0">
              <a:solidFill>
                <a:srgbClr val="002060"/>
              </a:solidFill>
            </a:endParaRPr>
          </a:p>
          <a:p>
            <a:pPr>
              <a:lnSpc>
                <a:spcPct val="50000"/>
              </a:lnSpc>
            </a:pPr>
            <a:endParaRPr lang="hu-HU" sz="1100" b="1" dirty="0">
              <a:solidFill>
                <a:srgbClr val="002060"/>
              </a:solidFill>
            </a:endParaRPr>
          </a:p>
          <a:p>
            <a:r>
              <a:rPr lang="hu-HU" sz="1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venir Next LT Pro" panose="020B0604020202020204" pitchFamily="34" charset="-18"/>
              </a:rPr>
              <a:t>Fenntarthatósági célkitűzéseink részét képezik 2030-ig teljesítendő környezetvédelmi céljaink (30% 2030-ig), melyek keretében az alábbiak elérésére törekszünk</a:t>
            </a:r>
            <a:r>
              <a:rPr lang="hu-HU" sz="1100" dirty="0">
                <a:solidFill>
                  <a:schemeClr val="accent4">
                    <a:lumMod val="60000"/>
                    <a:lumOff val="40000"/>
                  </a:schemeClr>
                </a:solidFill>
                <a:latin typeface="Avenir Next LT Pro" panose="020B0604020202020204" pitchFamily="34" charset="-18"/>
              </a:rPr>
              <a:t>:</a:t>
            </a:r>
            <a:endParaRPr lang="en-GB" sz="1100" dirty="0">
              <a:solidFill>
                <a:schemeClr val="accent4">
                  <a:lumMod val="60000"/>
                  <a:lumOff val="40000"/>
                </a:schemeClr>
              </a:solidFill>
              <a:latin typeface="Avenir Next LT Pro" panose="020B0604020202020204" pitchFamily="34" charset="-18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C3F2056-417E-477D-9504-B4E0D3EAD6F8}"/>
              </a:ext>
            </a:extLst>
          </p:cNvPr>
          <p:cNvSpPr txBox="1"/>
          <p:nvPr/>
        </p:nvSpPr>
        <p:spPr>
          <a:xfrm>
            <a:off x="5495699" y="2970213"/>
            <a:ext cx="1743301" cy="307777"/>
          </a:xfrm>
          <a:prstGeom prst="rect">
            <a:avLst/>
          </a:prstGeom>
          <a:solidFill>
            <a:srgbClr val="F9F9F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alacsonyabb</a:t>
            </a:r>
            <a:r>
              <a:rPr lang="en-GB" sz="1000" dirty="0">
                <a:solidFill>
                  <a:srgbClr val="004D94"/>
                </a:solidFill>
                <a:latin typeface="Abadi" panose="020B0604020104020204" pitchFamily="34" charset="0"/>
              </a:rPr>
              <a:t> </a:t>
            </a:r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energiafogyasztás</a:t>
            </a:r>
            <a:r>
              <a:rPr lang="en-GB" sz="1000" dirty="0">
                <a:solidFill>
                  <a:srgbClr val="004D94"/>
                </a:solidFill>
                <a:latin typeface="Abadi" panose="020B0604020104020204" pitchFamily="34" charset="0"/>
              </a:rPr>
              <a:t> és </a:t>
            </a:r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kibocsátás</a:t>
            </a:r>
            <a:endParaRPr lang="en-GB" sz="1000" dirty="0">
              <a:solidFill>
                <a:srgbClr val="004D94"/>
              </a:solidFill>
              <a:latin typeface="Abadi" panose="020B0604020104020204" pitchFamily="34" charset="0"/>
            </a:endParaRPr>
          </a:p>
        </p:txBody>
      </p:sp>
      <p:sp>
        <p:nvSpPr>
          <p:cNvPr id="62" name="Szövegdoboz 61">
            <a:extLst>
              <a:ext uri="{FF2B5EF4-FFF2-40B4-BE49-F238E27FC236}">
                <a16:creationId xmlns:a16="http://schemas.microsoft.com/office/drawing/2014/main" id="{2475A1DF-35D7-4065-B10D-3DFAAFB7BAC4}"/>
              </a:ext>
            </a:extLst>
          </p:cNvPr>
          <p:cNvSpPr txBox="1"/>
          <p:nvPr/>
        </p:nvSpPr>
        <p:spPr>
          <a:xfrm>
            <a:off x="7688263" y="2978150"/>
            <a:ext cx="1743301" cy="307777"/>
          </a:xfrm>
          <a:prstGeom prst="rect">
            <a:avLst/>
          </a:prstGeom>
          <a:solidFill>
            <a:srgbClr val="F9F9F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kevesebb</a:t>
            </a:r>
            <a:r>
              <a:rPr lang="en-GB" sz="1000" dirty="0">
                <a:solidFill>
                  <a:srgbClr val="004D94"/>
                </a:solidFill>
                <a:latin typeface="Abadi" panose="020B0604020104020204" pitchFamily="34" charset="0"/>
              </a:rPr>
              <a:t> </a:t>
            </a:r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hulladék</a:t>
            </a:r>
            <a:r>
              <a:rPr lang="en-GB" sz="1000" dirty="0">
                <a:solidFill>
                  <a:srgbClr val="004D94"/>
                </a:solidFill>
                <a:latin typeface="Abadi" panose="020B0604020104020204" pitchFamily="34" charset="0"/>
              </a:rPr>
              <a:t> és </a:t>
            </a:r>
            <a:r>
              <a:rPr lang="en-GB" sz="1000" dirty="0" err="1">
                <a:solidFill>
                  <a:srgbClr val="004D94"/>
                </a:solidFill>
                <a:latin typeface="Abadi" panose="020B0604020104020204" pitchFamily="34" charset="0"/>
              </a:rPr>
              <a:t>vízfelhasználás</a:t>
            </a:r>
            <a:endParaRPr lang="en-GB" sz="1000" dirty="0">
              <a:solidFill>
                <a:srgbClr val="004D94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59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9725DB3-17CA-42D3-8BDA-9ECA7C26F71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123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0" name="think-cell Slide" r:id="rId5" imgW="359" imgH="355" progId="TCLayout.ActiveDocument.1">
                  <p:embed/>
                </p:oleObj>
              </mc:Choice>
              <mc:Fallback>
                <p:oleObj name="think-cell Slide" r:id="rId5" imgW="359" imgH="355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9725DB3-17CA-42D3-8BDA-9ECA7C26F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87C8A0-96D4-46C8-BF43-0A3347A4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79" y="80962"/>
            <a:ext cx="10053111" cy="900000"/>
          </a:xfrm>
        </p:spPr>
        <p:txBody>
          <a:bodyPr vert="horz"/>
          <a:lstStyle/>
          <a:p>
            <a:r>
              <a:rPr lang="hu-HU" sz="1800" dirty="0"/>
              <a:t>A </a:t>
            </a:r>
            <a:r>
              <a:rPr lang="hu-HU" sz="1800" dirty="0" err="1"/>
              <a:t>sempercare</a:t>
            </a:r>
            <a:r>
              <a:rPr lang="hu-HU" sz="1600" b="1" i="0" dirty="0">
                <a:solidFill>
                  <a:srgbClr val="FFFFFF"/>
                </a:solidFill>
                <a:latin typeface="Arial" panose="020B0604020202020204" pitchFamily="34" charset="0"/>
              </a:rPr>
              <a:t>® </a:t>
            </a:r>
            <a:r>
              <a:rPr lang="hu-HU" sz="1800" dirty="0" err="1"/>
              <a:t>Green</a:t>
            </a:r>
            <a:r>
              <a:rPr lang="hu-HU" sz="1800" dirty="0"/>
              <a:t> kesztyű gyártása során 17%-kal kevesebb CO</a:t>
            </a:r>
            <a:r>
              <a:rPr lang="hu-HU" sz="1800" baseline="-25000" dirty="0"/>
              <a:t>2</a:t>
            </a:r>
            <a:r>
              <a:rPr lang="hu-HU" sz="1800" dirty="0"/>
              <a:t> kerül a környezetbe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D1D-B026-4F85-A425-95B08258ED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4541689-058E-4A56-B44C-37859314BE51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100" name="Rechteck 10">
            <a:extLst>
              <a:ext uri="{FF2B5EF4-FFF2-40B4-BE49-F238E27FC236}">
                <a16:creationId xmlns:a16="http://schemas.microsoft.com/office/drawing/2014/main" id="{8227B22F-04F9-4258-94AC-F4FD2B31D611}"/>
              </a:ext>
            </a:extLst>
          </p:cNvPr>
          <p:cNvSpPr/>
          <p:nvPr/>
        </p:nvSpPr>
        <p:spPr>
          <a:xfrm>
            <a:off x="921905" y="2413762"/>
            <a:ext cx="4733172" cy="277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72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Innovatív gyártási folyamat</a:t>
            </a: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endParaRPr lang="en-GB" sz="2400" dirty="0">
              <a:solidFill>
                <a:schemeClr val="accent6">
                  <a:lumMod val="1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Fejlesztése során kézzelfogható </a:t>
            </a:r>
            <a: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  <a:t>fenntarthatósági célokat </a:t>
            </a: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tartottunk szem előtt: </a:t>
            </a:r>
            <a: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  <a:t>17%-</a:t>
            </a:r>
            <a:r>
              <a:rPr lang="hu-HU" sz="1600" b="1" dirty="0" err="1">
                <a:solidFill>
                  <a:schemeClr val="accent6">
                    <a:lumMod val="10000"/>
                  </a:schemeClr>
                </a:solidFill>
              </a:rPr>
              <a:t>kal</a:t>
            </a:r>
            <a: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  <a:t> kevesebb CO</a:t>
            </a:r>
            <a:r>
              <a:rPr lang="hu-HU" sz="1600" b="1" baseline="-25000" dirty="0">
                <a:solidFill>
                  <a:schemeClr val="accent6">
                    <a:lumMod val="10000"/>
                  </a:schemeClr>
                </a:solidFill>
              </a:rPr>
              <a:t>2</a:t>
            </a:r>
            <a: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  <a:t> kibocsátás mellett és </a:t>
            </a: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12%-</a:t>
            </a:r>
            <a:r>
              <a:rPr lang="hu-HU" sz="1600" dirty="0" err="1">
                <a:solidFill>
                  <a:schemeClr val="accent6">
                    <a:lumMod val="10000"/>
                  </a:schemeClr>
                </a:solidFill>
              </a:rPr>
              <a:t>kal</a:t>
            </a: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 kevesebb víz felhasználásával készül</a:t>
            </a: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endParaRPr lang="en-GB" sz="1050" dirty="0">
              <a:solidFill>
                <a:schemeClr val="accent6">
                  <a:lumMod val="1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endParaRPr lang="en-GB" sz="900" dirty="0">
              <a:solidFill>
                <a:schemeClr val="accent6">
                  <a:lumMod val="1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  <a:t>Különleges, bőrbarát összetétel - </a:t>
            </a:r>
            <a:br>
              <a:rPr lang="hu-HU" sz="16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hu-HU" sz="1600" dirty="0">
                <a:solidFill>
                  <a:schemeClr val="accent6">
                    <a:lumMod val="10000"/>
                  </a:schemeClr>
                </a:solidFill>
              </a:rPr>
              <a:t>klór- és latexmentes, kémiai folyamatok sebességét gyorsító hatású vegyszereket nem tartalmaz </a:t>
            </a:r>
          </a:p>
          <a:p>
            <a:pPr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</a:pPr>
            <a:endParaRPr lang="en-GB" sz="2800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01" name="Rechteck 19">
            <a:extLst>
              <a:ext uri="{FF2B5EF4-FFF2-40B4-BE49-F238E27FC236}">
                <a16:creationId xmlns:a16="http://schemas.microsoft.com/office/drawing/2014/main" id="{1A9F50E7-0EA1-4E57-8E9B-49230DB3F1A7}"/>
              </a:ext>
            </a:extLst>
          </p:cNvPr>
          <p:cNvSpPr/>
          <p:nvPr/>
        </p:nvSpPr>
        <p:spPr>
          <a:xfrm>
            <a:off x="-1" y="1211386"/>
            <a:ext cx="1410661" cy="607629"/>
          </a:xfrm>
          <a:prstGeom prst="rect">
            <a:avLst/>
          </a:prstGeom>
          <a:solidFill>
            <a:srgbClr val="009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GB" altLang="zh-CN" sz="1600" b="1">
              <a:solidFill>
                <a:schemeClr val="bg1"/>
              </a:solidFill>
            </a:endParaRPr>
          </a:p>
        </p:txBody>
      </p:sp>
      <p:cxnSp>
        <p:nvCxnSpPr>
          <p:cNvPr id="102" name="Gerader Verbinder 25">
            <a:extLst>
              <a:ext uri="{FF2B5EF4-FFF2-40B4-BE49-F238E27FC236}">
                <a16:creationId xmlns:a16="http://schemas.microsoft.com/office/drawing/2014/main" id="{D548AEC5-57DC-4520-A147-0A0F00148258}"/>
              </a:ext>
            </a:extLst>
          </p:cNvPr>
          <p:cNvCxnSpPr>
            <a:cxnSpLocks/>
          </p:cNvCxnSpPr>
          <p:nvPr/>
        </p:nvCxnSpPr>
        <p:spPr>
          <a:xfrm>
            <a:off x="571622" y="2565939"/>
            <a:ext cx="1144" cy="863061"/>
          </a:xfrm>
          <a:prstGeom prst="line">
            <a:avLst/>
          </a:prstGeom>
          <a:ln w="76200">
            <a:solidFill>
              <a:srgbClr val="089E8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r Verbinder 26">
            <a:extLst>
              <a:ext uri="{FF2B5EF4-FFF2-40B4-BE49-F238E27FC236}">
                <a16:creationId xmlns:a16="http://schemas.microsoft.com/office/drawing/2014/main" id="{CAEF5FF2-D2C6-4C2D-921A-781904FE76CB}"/>
              </a:ext>
            </a:extLst>
          </p:cNvPr>
          <p:cNvCxnSpPr>
            <a:cxnSpLocks/>
          </p:cNvCxnSpPr>
          <p:nvPr/>
        </p:nvCxnSpPr>
        <p:spPr>
          <a:xfrm flipV="1">
            <a:off x="557319" y="3429001"/>
            <a:ext cx="1" cy="938813"/>
          </a:xfrm>
          <a:prstGeom prst="line">
            <a:avLst/>
          </a:prstGeom>
          <a:ln w="76200">
            <a:solidFill>
              <a:srgbClr val="009A8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Grafik 35">
            <a:extLst>
              <a:ext uri="{FF2B5EF4-FFF2-40B4-BE49-F238E27FC236}">
                <a16:creationId xmlns:a16="http://schemas.microsoft.com/office/drawing/2014/main" id="{C7B24252-875B-486C-BB60-0D030D64BC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0446" y="1637495"/>
            <a:ext cx="2532788" cy="3117385"/>
          </a:xfrm>
          <a:prstGeom prst="round2DiagRect">
            <a:avLst>
              <a:gd name="adj1" fmla="val 16667"/>
              <a:gd name="adj2" fmla="val 0"/>
            </a:avLst>
          </a:prstGeom>
          <a:ln w="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5" name="Grafik 33">
            <a:extLst>
              <a:ext uri="{FF2B5EF4-FFF2-40B4-BE49-F238E27FC236}">
                <a16:creationId xmlns:a16="http://schemas.microsoft.com/office/drawing/2014/main" id="{90652020-7B34-4C40-A136-4AD8B89A238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213" t="-11607" r="10994" b="21951"/>
          <a:stretch/>
        </p:blipFill>
        <p:spPr>
          <a:xfrm>
            <a:off x="5118165" y="4754880"/>
            <a:ext cx="1985713" cy="1710228"/>
          </a:xfrm>
          <a:prstGeom prst="ellipse">
            <a:avLst/>
          </a:prstGeom>
          <a:solidFill>
            <a:schemeClr val="bg1"/>
          </a:solidFill>
          <a:ln w="0" cap="rnd">
            <a:solidFill>
              <a:srgbClr val="FFFF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106" name="Grafik 42">
            <a:extLst>
              <a:ext uri="{FF2B5EF4-FFF2-40B4-BE49-F238E27FC236}">
                <a16:creationId xmlns:a16="http://schemas.microsoft.com/office/drawing/2014/main" id="{761697FE-3FED-4527-8765-60F97893D1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448" b="8000"/>
          <a:stretch/>
        </p:blipFill>
        <p:spPr>
          <a:xfrm>
            <a:off x="7165188" y="4933530"/>
            <a:ext cx="1802750" cy="1404701"/>
          </a:xfrm>
          <a:prstGeom prst="rect">
            <a:avLst/>
          </a:prstGeom>
        </p:spPr>
      </p:pic>
      <p:pic>
        <p:nvPicPr>
          <p:cNvPr id="107" name="Grafik 44">
            <a:extLst>
              <a:ext uri="{FF2B5EF4-FFF2-40B4-BE49-F238E27FC236}">
                <a16:creationId xmlns:a16="http://schemas.microsoft.com/office/drawing/2014/main" id="{E0416AC7-A6C7-4C83-B3C3-7F7D8BBDFA2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409"/>
          <a:stretch/>
        </p:blipFill>
        <p:spPr>
          <a:xfrm>
            <a:off x="1410659" y="1192010"/>
            <a:ext cx="4886973" cy="673136"/>
          </a:xfrm>
          <a:prstGeom prst="rect">
            <a:avLst/>
          </a:prstGeom>
        </p:spPr>
      </p:pic>
      <p:sp>
        <p:nvSpPr>
          <p:cNvPr id="42" name="Footer Placeholder 3">
            <a:extLst>
              <a:ext uri="{FF2B5EF4-FFF2-40B4-BE49-F238E27FC236}">
                <a16:creationId xmlns:a16="http://schemas.microsoft.com/office/drawing/2014/main" id="{17880D98-6B33-4B97-B67A-90A725B1970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586800" y="6529490"/>
            <a:ext cx="3157916" cy="153888"/>
          </a:xfrm>
        </p:spPr>
        <p:txBody>
          <a:bodyPr/>
          <a:lstStyle/>
          <a:p>
            <a:pPr>
              <a:defRPr/>
            </a:pPr>
            <a:r>
              <a:rPr lang="hu-HU" noProof="0"/>
              <a:t>SEMPERMED I Szén kontra földgáz I 2022 december </a:t>
            </a:r>
          </a:p>
        </p:txBody>
      </p:sp>
    </p:spTree>
    <p:extLst>
      <p:ext uri="{BB962C8B-B14F-4D97-AF65-F5344CB8AC3E}">
        <p14:creationId xmlns:p14="http://schemas.microsoft.com/office/powerpoint/2010/main" val="28069932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" val="SMC layout"/>
  <p:tag name="THINKCELLPRESENTATIONDONOTDELETE" val="&lt;?xml version=&quot;1.0&quot; encoding=&quot;UTF-16&quot; standalone=&quot;yes&quot;?&gt;&lt;root reqver=&quot;27037&quot;&gt;&lt;version val=&quot;3299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2.70999999999999996447E+00&quot;&gt;&lt;m_msothmcolidx val=&quot;0&quot;/&gt;&lt;m_rgb r=&quot;48&quot; g=&quot;AD&quot; b=&quot;79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3BwaZvhnGrZsWh0PnJlm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D9rsITKEifCeRvXUJ2Y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FLUvi0G0Sb_uphpCkGx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BhOBfElUqj0k47j0Avd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2l2MLbmEiUMujmCWbuF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a8v9K4_Euclnwpglu4G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2xy7nY8ECWBu0Dlwf9j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_KTx96DEOm7uxr2z32q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T66RjQVEiTWEoDKVU5m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_j_i1Wu0SXm8ZjDjWQD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CFtdOspUicDgAK.7hG6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BhOBfElUqj0k47j0Avd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fUq_lVYUitGDIiFJtBp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bvxfUciEurNnOCmKWwz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t6SXfXxUu.bdFymdHfL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ygZmL0BUGaRQrAjVLyr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PBgECR_0O2y4pT71ARB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Cs8YRXlEKkw5nIomwoO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Quic9DFEyjA.tEA7SwJ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3bFbmaMRkKfXUhwLrXcF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DAOzmUU06eMkR6s5EEG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pZTClI11kSKlr6QQE1Sx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pwscy3zkiZniffLU7UG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AgQpjFlEOTHCXQQKNKc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xWLtYhzUWLV4A6rlQ7F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__ja1zXyEu.ELvP022he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Jc5zwXJckmQwaLHAtwMf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gvTNq017E25Ka3gIc88N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9.zis7kEqS4bV2S9iHa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RDJbFiEHEKZzFuxH_naM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QHCzcKb6UijJDtUy5BLA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h6z1LZpU6W6gyDzW_UP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DlNjflBkaA8YHe6BdTC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oayeQw9UKtKHmHM7C3J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5W352cKk2AzCKjvEezk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ozF10Nkumk86WMmXIQ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aZllH.uo0G3SDkvbyRFm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mh2TRWQ1UG.RbxEQqgM9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xHWn1r8AU6urkTYrweEf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FfkWB76Uyp5eBYhYl00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I53DWhgUKm5nrUkcDuO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hxhxC0k0C98EN6CH4w_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lT7YcCqkOqz1t0F1Q5q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KRiCh8GwEGgh.vxZqY3Y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436UyXs7UeZPjnHqHq03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rQsKmB3kmGMq04SQjRv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BWhWKpzUi8w6bcP3Evq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ufdTHVNk2IkH_ngdzaX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dK4I.i1NkWcjm3wsLa2B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65GEvtbkOoESD8GChwo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lhFz1zkid9EYQeCMe6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RmST2eVkG4ZzglF2vbX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CuU78jukePbOK0plnXC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z5E9NZcUWlnGYaGe2zZ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6KrPLQfkGJFrJjeSYX_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wZ63IWH9EySNWoWVEzGe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SpN8p9TUukwHqmffS.n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NvSIJZZUeouQvYLzYtR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D9rsITKEifCeRvXUJ2Y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FLUvi0G0Sb_uphpCkGx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BhOBfElUqj0k47j0Avd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2l2MLbmEiUMujmCWbuF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a8v9K4_Euclnwpglu4G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2xy7nY8ECWBu0Dlwf9j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_KTx96DEOm7uxr2z32q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T66RjQVEiTWEoDKVU5m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_j_i1Wu0SXm8ZjDjWQD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CFtdOspUicDgAK.7hG6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BhOBfElUqj0k47j0Avd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fUq_lVYUitGDIiFJtBp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bvxfUciEurNnOCmKWwz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t6SXfXxUu.bdFymdHfL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ygZmL0BUGaRQrAjVLyr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PBgECR_0O2y4pT71ARB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Cs8YRXlEKkw5nIomwoO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Quic9DFEyjA.tEA7SwJ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3bFbmaMRkKfXUhwLrXcF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DAOzmUU06eMkR6s5EEG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pZTClI11kSKlr6QQE1Sx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pwscy3zkiZniffLU7UG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AgQpjFlEOTHCXQQKNKc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xWLtYhzUWLV4A6rlQ7F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__ja1zXyEu.ELvP022he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Jc5zwXJckmQwaLHAtwMf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gvTNq017E25Ka3gIc88N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9.zis7kEqS4bV2S9iHa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RDJbFiEHEKZzFuxH_naM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QHCzcKb6UijJDtUy5BLA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h6z1LZpU6W6gyDzW_UP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DlNjflBkaA8YHe6BdTC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oayeQw9UKtKHmHM7C3J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5W352cKk2AzCKjvEezk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ozF10Nkumk86WMmXIQ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aZllH.uo0G3SDkvbyRFm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mh2TRWQ1UG.RbxEQqgM9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xHWn1r8AU6urkTYrweEf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FfkWB76Uyp5eBYhYl00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I53DWhgUKm5nrUkcDuO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hxhxC0k0C98EN6CH4w_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lT7YcCqkOqz1t0F1Q5q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KRiCh8GwEGgh.vxZqY3Y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436UyXs7UeZPjnHqHq03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rQsKmB3kmGMq04SQjRv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BWhWKpzUi8w6bcP3Evq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ufdTHVNk2IkH_ngdzaX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dK4I.i1NkWcjm3wsLa2B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65GEvtbkOoESD8GChwo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lhFz1zkid9EYQeCMe6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RmST2eVkG4ZzglF2vbX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CuU78jukePbOK0plnXC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z5E9NZcUWlnGYaGe2zZ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6KrPLQfkGJFrJjeSYX_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wZ63IWH9EySNWoWVEzGe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SpN8p9TUukwHqmffS.n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NvSIJZZUeouQvYLzYtR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vHUqimg_lqJ.lq5tgddl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CZOQ.X05NOQ4brk7GHw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m6E_Vpatd5IUZBGrhiD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pUYJQsQFMRegtC8Q1ce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RzdqQwUSjg23mBRUjcYi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cHV59Rwg4SHKPxyJKKw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BwjMqYcIvdPbu.xI_vuw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HfODKLe25Wwd0t_vUD0k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qLbZ6Vn64R6Jb80ms6y2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teOUnfTSmwoehcNl3w3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tqtZPME5Ew0hNSZfVG6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auyrJCXd0fMPj1az2nCO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ZfYYK8ZEp_C1WaooR21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98NvdzZdQ4EpX1Ic34V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HxJWeLeZVOUdkpALg02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GgSQMilWgVbBNGUXUCfc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EaMSGebSyKLzQyCGjoU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ijs2ysErui1_uVfeMNkp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qm1_nMwmpW2aX3FcEVl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.cb42MI.zjXdjmp0APvQ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dek.u_pGhTqzoKdvUuI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55ur887Sv8ftef5HvUYl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_FJyxGCAKVFDlpgSN2N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KUanV5KBt.sOKQVK4Ev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Ywcs.K8sm9ToI6xf.6W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17zrpQGI6bhxpEucwfu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3khGsWP2nvBmXlGl8rsx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YLOtb1lbuOb7IT54x2M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8F3un9zObmzo8jVLxA_P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T4BTakk2Xdoqor.1uUu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n813nmbZ15Junuwo1p3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VAaJKcvFvvLFS1xkTgNx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DLLhuJzGwuiRmE0NbNr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9wSw3nB131j8AvTZno52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k1oVZeZAdUNYc2j4i3y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2Xqb37cDYp4lpdnE1Cpg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IBpEe6_KHjQy26lVqFE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K._jEksIciaJt3GKmDW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Tbyl3gCDHtRIL3FC2Ux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l4zAd4wi8g2JyxoEwJdx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9qLYoc9pRsH1Q0hhuyGM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hv0_ySVFH6n.pcztsWB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013-09 Sempermed powerpoint template">
  <a:themeElements>
    <a:clrScheme name="Semperit">
      <a:dk1>
        <a:srgbClr val="000000"/>
      </a:dk1>
      <a:lt1>
        <a:srgbClr val="FFFFFF"/>
      </a:lt1>
      <a:dk2>
        <a:srgbClr val="76AF37"/>
      </a:dk2>
      <a:lt2>
        <a:srgbClr val="D72613"/>
      </a:lt2>
      <a:accent1>
        <a:srgbClr val="004D94"/>
      </a:accent1>
      <a:accent2>
        <a:srgbClr val="889AC7"/>
      </a:accent2>
      <a:accent3>
        <a:srgbClr val="D0D5E9"/>
      </a:accent3>
      <a:accent4>
        <a:srgbClr val="71787D"/>
      </a:accent4>
      <a:accent5>
        <a:srgbClr val="B9BFC2"/>
      </a:accent5>
      <a:accent6>
        <a:srgbClr val="E3E6E8"/>
      </a:accent6>
      <a:hlink>
        <a:srgbClr val="5577B1"/>
      </a:hlink>
      <a:folHlink>
        <a:srgbClr val="D0D5E9"/>
      </a:folHlink>
    </a:clrScheme>
    <a:fontScheme name="Semper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mpermed powerpoint template.potx [Read-Only]" id="{7475BA88-D473-4646-B55C-43DCA4913021}" vid="{F647FC09-FC8F-4991-97E9-EA6D344C9981}"/>
    </a:ext>
  </a:extLst>
</a:theme>
</file>

<file path=ppt/theme/theme2.xml><?xml version="1.0" encoding="utf-8"?>
<a:theme xmlns:a="http://schemas.openxmlformats.org/drawingml/2006/main" name="1_2013-09 Sempermed powerpoint template">
  <a:themeElements>
    <a:clrScheme name="Semperit">
      <a:dk1>
        <a:srgbClr val="000000"/>
      </a:dk1>
      <a:lt1>
        <a:srgbClr val="FFFFFF"/>
      </a:lt1>
      <a:dk2>
        <a:srgbClr val="76AF37"/>
      </a:dk2>
      <a:lt2>
        <a:srgbClr val="D72613"/>
      </a:lt2>
      <a:accent1>
        <a:srgbClr val="004D94"/>
      </a:accent1>
      <a:accent2>
        <a:srgbClr val="889AC7"/>
      </a:accent2>
      <a:accent3>
        <a:srgbClr val="D0D5E9"/>
      </a:accent3>
      <a:accent4>
        <a:srgbClr val="71787D"/>
      </a:accent4>
      <a:accent5>
        <a:srgbClr val="B9BFC2"/>
      </a:accent5>
      <a:accent6>
        <a:srgbClr val="E3E6E8"/>
      </a:accent6>
      <a:hlink>
        <a:srgbClr val="5577B1"/>
      </a:hlink>
      <a:folHlink>
        <a:srgbClr val="D0D5E9"/>
      </a:folHlink>
    </a:clrScheme>
    <a:fontScheme name="Semper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mpermed PowerPoint template" id="{B6D01F11-4D15-46F3-AD08-8B679765F047}" vid="{BE0C33FC-BB18-4FFD-B047-E07FC0195F3E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onat_x002f_Jahr xmlns="83a7979e-5e8f-4f22-aff7-c698b88da9db">2022-06</Monat_x002f_Jah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5611E8DE8A3241B2AB287E34D946DA" ma:contentTypeVersion="3" ma:contentTypeDescription="Create a new document." ma:contentTypeScope="" ma:versionID="00789c10c60f16c9c09693fd69e2f6f5">
  <xsd:schema xmlns:xsd="http://www.w3.org/2001/XMLSchema" xmlns:xs="http://www.w3.org/2001/XMLSchema" xmlns:p="http://schemas.microsoft.com/office/2006/metadata/properties" xmlns:ns2="83a7979e-5e8f-4f22-aff7-c698b88da9db" targetNamespace="http://schemas.microsoft.com/office/2006/metadata/properties" ma:root="true" ma:fieldsID="771b7973ee413a472ba599ffa2f9c3cc" ns2:_="">
    <xsd:import namespace="83a7979e-5e8f-4f22-aff7-c698b88da9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onat_x002f_Jah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a7979e-5e8f-4f22-aff7-c698b88da9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onat_x002f_Jahr" ma:index="10" nillable="true" ma:displayName="Monat/Jahr" ma:internalName="Monat_x002f_Jahr">
      <xsd:simpleType>
        <xsd:restriction base="dms:Text">
          <xsd:maxLength value="3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BDE3A0-59BC-404A-999A-9A8EF02A8F89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83a7979e-5e8f-4f22-aff7-c698b88da9db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755DB6E-8695-4E6B-822A-660AE5C88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E72886-4D38-4230-9DED-B5B00EF17F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a7979e-5e8f-4f22-aff7-c698b88da9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Sempermed powerpoint template</Template>
  <TotalTime>142</TotalTime>
  <Words>1310</Words>
  <Application>Microsoft Office PowerPoint</Application>
  <PresentationFormat>A4 (210x297 mm)</PresentationFormat>
  <Paragraphs>165</Paragraphs>
  <Slides>8</Slides>
  <Notes>7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6" baseType="lpstr">
      <vt:lpstr>Abadi</vt:lpstr>
      <vt:lpstr>Arial</vt:lpstr>
      <vt:lpstr>Avenir Next LT Pro</vt:lpstr>
      <vt:lpstr>Calibri</vt:lpstr>
      <vt:lpstr>Wingdings</vt:lpstr>
      <vt:lpstr>2013-09 Sempermed powerpoint template</vt:lpstr>
      <vt:lpstr>1_2013-09 Sempermed powerpoint template</vt:lpstr>
      <vt:lpstr>think-cell Slide</vt:lpstr>
      <vt:lpstr>SZÉN kontra földgáz:  Energiaforrás az egyszer használatos kesztyűk gyártása során</vt:lpstr>
      <vt:lpstr>PowerPoint-bemutató</vt:lpstr>
      <vt:lpstr>Szén kontra földgáz</vt:lpstr>
      <vt:lpstr>Nincs még egy olyan ország, ahol a klímaváltozás tétje magasabb lenne, mint Kínában.</vt:lpstr>
      <vt:lpstr>A szénhez képest a földgáz égése során akár 60%-kal kevesebb CO2 kerül a légkörbe</vt:lpstr>
      <vt:lpstr>Esettanulmány: A szén és a földgáz energiaforrásként való felhasználásának hatása a kesztyűgyártás során</vt:lpstr>
      <vt:lpstr>2030-ig és azután is folyamatosan dolgozunk a földgáz- és villamosenergia-fogyasztásunk további csökkentésére irányuló kezdeményezéseken</vt:lpstr>
      <vt:lpstr>A sempercare® Green kesztyű gyártása során 17%-kal kevesebb CO2 kerül a környezetbe </vt:lpstr>
    </vt:vector>
  </TitlesOfParts>
  <Company>Semperit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Rohrbach Christian [ AT | Vienna ]</dc:creator>
  <cp:lastModifiedBy>Biróczky Emese [ HU | Budapest ]</cp:lastModifiedBy>
  <cp:revision>139</cp:revision>
  <cp:lastPrinted>2012-11-08T16:15:46Z</cp:lastPrinted>
  <dcterms:created xsi:type="dcterms:W3CDTF">2019-02-25T08:06:32Z</dcterms:created>
  <dcterms:modified xsi:type="dcterms:W3CDTF">2023-01-12T08:57:23Z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0x010100AB5611E8DE8A3241B2AB287E34D946DA</vt:lpwstr>
  </property>
  <property fmtid="{D5CDD505-2E9C-101B-9397-08002B2CF9AE}" pid="3" name="Segment">
    <vt:lpwstr>6;#Sempermed|77216749-ebdb-4d9e-ad69-b192b38764f5</vt:lpwstr>
  </property>
  <property fmtid="{D5CDD505-2E9C-101B-9397-08002B2CF9AE}" pid="4" name="Legal entity">
    <vt:lpwstr/>
  </property>
</Properties>
</file>